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8"/>
  </p:notesMasterIdLst>
  <p:sldIdLst>
    <p:sldId id="256" r:id="rId2"/>
    <p:sldId id="386" r:id="rId3"/>
    <p:sldId id="264" r:id="rId4"/>
    <p:sldId id="413" r:id="rId5"/>
    <p:sldId id="326" r:id="rId6"/>
    <p:sldId id="327" r:id="rId7"/>
    <p:sldId id="414" r:id="rId8"/>
    <p:sldId id="333" r:id="rId9"/>
    <p:sldId id="415" r:id="rId10"/>
    <p:sldId id="397" r:id="rId11"/>
    <p:sldId id="416" r:id="rId12"/>
    <p:sldId id="417" r:id="rId13"/>
    <p:sldId id="371" r:id="rId14"/>
    <p:sldId id="374" r:id="rId15"/>
    <p:sldId id="372" r:id="rId16"/>
    <p:sldId id="375" r:id="rId17"/>
    <p:sldId id="373" r:id="rId18"/>
    <p:sldId id="376" r:id="rId19"/>
    <p:sldId id="419" r:id="rId20"/>
    <p:sldId id="393" r:id="rId21"/>
    <p:sldId id="379" r:id="rId22"/>
    <p:sldId id="381" r:id="rId23"/>
    <p:sldId id="387" r:id="rId24"/>
    <p:sldId id="420" r:id="rId25"/>
    <p:sldId id="334" r:id="rId26"/>
    <p:sldId id="335" r:id="rId27"/>
    <p:sldId id="336" r:id="rId28"/>
    <p:sldId id="337" r:id="rId29"/>
    <p:sldId id="425" r:id="rId30"/>
    <p:sldId id="421" r:id="rId31"/>
    <p:sldId id="424" r:id="rId32"/>
    <p:sldId id="404" r:id="rId33"/>
    <p:sldId id="391" r:id="rId34"/>
    <p:sldId id="340" r:id="rId35"/>
    <p:sldId id="390" r:id="rId36"/>
    <p:sldId id="398" r:id="rId37"/>
    <p:sldId id="330" r:id="rId38"/>
    <p:sldId id="388" r:id="rId39"/>
    <p:sldId id="430" r:id="rId40"/>
    <p:sldId id="366" r:id="rId41"/>
    <p:sldId id="389" r:id="rId42"/>
    <p:sldId id="431" r:id="rId43"/>
    <p:sldId id="392" r:id="rId44"/>
    <p:sldId id="378" r:id="rId45"/>
    <p:sldId id="361" r:id="rId46"/>
    <p:sldId id="36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277D"/>
    <a:srgbClr val="0171A3"/>
    <a:srgbClr val="00AF50"/>
    <a:srgbClr val="F7941F"/>
    <a:srgbClr val="CA252C"/>
    <a:srgbClr val="E6E6E6"/>
    <a:srgbClr val="000000"/>
    <a:srgbClr val="92A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03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RoWnd</a:t>
            </a:r>
            <a:r>
              <a:rPr lang="en-GB" dirty="0"/>
              <a:t> 1 – MAE PAWB</a:t>
            </a:r>
            <a:r>
              <a:rPr lang="en-GB" baseline="0" dirty="0"/>
              <a:t> YN DWLI AR LUCY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57-9349-85F7-1ABB7831D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57-9349-85F7-1ABB7831D1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Alice</c:v>
                </c:pt>
              </c:strCache>
            </c:strRef>
          </c:tx>
          <c:spPr>
            <a:solidFill>
              <a:srgbClr val="F7941F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57-9349-85F7-1ABB7831D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57-9349-85F7-1ABB7831D1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Lucy</c:v>
                </c:pt>
              </c:strCache>
            </c:strRef>
          </c:tx>
          <c:spPr>
            <a:solidFill>
              <a:srgbClr val="00AF5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57-9349-85F7-1ABB7831D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57-9349-85F7-1ABB7831D1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AAE</c:v>
                </c:pt>
              </c:strCache>
            </c:strRef>
          </c:tx>
          <c:spPr>
            <a:solidFill>
              <a:srgbClr val="95277D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57-9349-85F7-1ABB7831D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57-9349-85F7-1ABB7831D1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Cyfanswm y pleidleisiau</c:v>
                </c:pt>
              </c:strCache>
            </c:strRef>
          </c:tx>
          <c:spPr>
            <a:solidFill>
              <a:srgbClr val="0171A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257-9349-85F7-1ABB7831D1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257-9349-85F7-1ABB7831D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56976"/>
        <c:axId val="170510136"/>
      </c:barChart>
      <c:catAx>
        <c:axId val="17075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10136"/>
        <c:crosses val="autoZero"/>
        <c:auto val="1"/>
        <c:lblAlgn val="ctr"/>
        <c:lblOffset val="100"/>
        <c:noMultiLvlLbl val="0"/>
      </c:catAx>
      <c:valAx>
        <c:axId val="17051013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5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RoWnd</a:t>
            </a:r>
            <a:r>
              <a:rPr lang="en-GB" dirty="0"/>
              <a:t> 2 </a:t>
            </a:r>
            <a:r>
              <a:rPr lang="mr-IN" dirty="0"/>
              <a:t>–</a:t>
            </a:r>
            <a:r>
              <a:rPr lang="en-GB" dirty="0"/>
              <a:t> BEN YN DOD I’R AMLWG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Ben (+!0)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A9-4B4C-99F0-B7FAF13E5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9-4B4C-99F0-B7FAF13E59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Alice (+0)</c:v>
                </c:pt>
              </c:strCache>
            </c:strRef>
          </c:tx>
          <c:spPr>
            <a:solidFill>
              <a:srgbClr val="F7941F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A9-4B4C-99F0-B7FAF13E5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A9-4B4C-99F0-B7FAF13E59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Lucy (+5)</c:v>
                </c:pt>
              </c:strCache>
            </c:strRef>
          </c:tx>
          <c:spPr>
            <a:solidFill>
              <a:srgbClr val="00AF5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A9-4B4C-99F0-B7FAF13E5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A9-4B4C-99F0-B7FAF13E59F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AAE ALLAN!</c:v>
                </c:pt>
              </c:strCache>
            </c:strRef>
          </c:tx>
          <c:spPr>
            <a:solidFill>
              <a:srgbClr val="95277D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A9-4B4C-99F0-B7FAF13E5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DA9-4B4C-99F0-B7FAF13E59F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Cyfanswm y pleidleisiau</c:v>
                </c:pt>
              </c:strCache>
            </c:strRef>
          </c:tx>
          <c:spPr>
            <a:solidFill>
              <a:srgbClr val="0171A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A9-4B4C-99F0-B7FAF13E5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A9-4B4C-99F0-B7FAF13E5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876736"/>
        <c:axId val="215543360"/>
      </c:barChart>
      <c:catAx>
        <c:axId val="16987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543360"/>
        <c:crosses val="autoZero"/>
        <c:auto val="1"/>
        <c:lblAlgn val="ctr"/>
        <c:lblOffset val="100"/>
        <c:noMultiLvlLbl val="0"/>
      </c:catAx>
      <c:valAx>
        <c:axId val="21554336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7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Round 3 </a:t>
            </a:r>
            <a:r>
              <a:rPr lang="mr-IN" dirty="0"/>
              <a:t>–</a:t>
            </a:r>
            <a:r>
              <a:rPr lang="en-GB" dirty="0"/>
              <a:t> DRUAN Â </a:t>
            </a:r>
            <a:r>
              <a:rPr lang="en-GB" dirty="0" err="1"/>
              <a:t>lucy</a:t>
            </a:r>
            <a:r>
              <a:rPr lang="en-GB" dirty="0"/>
              <a:t>!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Ben (+30)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2F-9C46-ABA3-B97E821947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F-9C46-ABA3-B97E821947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Alice ALLAN!</c:v>
                </c:pt>
              </c:strCache>
            </c:strRef>
          </c:tx>
          <c:spPr>
            <a:solidFill>
              <a:srgbClr val="F7941F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2F-9C46-ABA3-B97E821947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2F-9C46-ABA3-B97E821947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Lucy (+5)</c:v>
                </c:pt>
              </c:strCache>
            </c:strRef>
          </c:tx>
          <c:spPr>
            <a:solidFill>
              <a:srgbClr val="00AF5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2F-9C46-ABA3-B97E821947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2F-9C46-ABA3-B97E8219470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AAE ALLAN!</c:v>
                </c:pt>
              </c:strCache>
            </c:strRef>
          </c:tx>
          <c:spPr>
            <a:solidFill>
              <a:srgbClr val="95277D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AC-4C41-BD7F-3C26470F2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D2F-9C46-ABA3-B97E8219470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Cyfanswm y pleidleisiau</c:v>
                </c:pt>
              </c:strCache>
            </c:strRef>
          </c:tx>
          <c:spPr>
            <a:solidFill>
              <a:srgbClr val="0171A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2F-9C46-ABA3-B97E821947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Cwota yw 80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2F-9C46-ABA3-B97E82194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88160"/>
        <c:axId val="215183568"/>
      </c:barChart>
      <c:catAx>
        <c:axId val="573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183568"/>
        <c:crosses val="autoZero"/>
        <c:auto val="1"/>
        <c:lblAlgn val="ctr"/>
        <c:lblOffset val="100"/>
        <c:noMultiLvlLbl val="0"/>
      </c:catAx>
      <c:valAx>
        <c:axId val="21518356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8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CBA3D-3744-7E4B-BF9C-19CE4A67BE32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F7253-A811-A243-9FFD-2889D72F5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7253-A811-A243-9FFD-2889D72F51B3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4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7253-A811-A243-9FFD-2889D72F51B3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7253-A811-A243-9FFD-2889D72F51B3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39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7253-A811-A243-9FFD-2889D72F51B3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43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F7253-A811-A243-9FFD-2889D72F51B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0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4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4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8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5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9667248" y="6404044"/>
            <a:ext cx="2559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umaber.co.uk</a:t>
            </a:r>
            <a:r>
              <a:rPr lang="en-US" sz="1400" b="0" cap="none" spc="0" baseline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en-US" sz="1400" b="0" cap="none" spc="0" dirty="0">
                <a:ln w="0"/>
                <a:solidFill>
                  <a:srgbClr val="99336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abersu.co.uk</a:t>
            </a:r>
          </a:p>
          <a:p>
            <a:endParaRPr lang="en-GB" sz="1400" b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6561" y="6188197"/>
            <a:ext cx="6235050" cy="503583"/>
            <a:chOff x="126561" y="6188197"/>
            <a:chExt cx="6235050" cy="503583"/>
          </a:xfrm>
        </p:grpSpPr>
        <p:sp>
          <p:nvSpPr>
            <p:cNvPr id="21" name="Oval 20"/>
            <p:cNvSpPr/>
            <p:nvPr userDrawn="1"/>
          </p:nvSpPr>
          <p:spPr>
            <a:xfrm>
              <a:off x="12656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76067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39479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2028909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2663025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3297141" y="6188197"/>
              <a:ext cx="528007" cy="503583"/>
            </a:xfrm>
            <a:prstGeom prst="ellipse">
              <a:avLst/>
            </a:prstGeom>
            <a:solidFill>
              <a:srgbClr val="CA252C"/>
            </a:solidFill>
            <a:ln>
              <a:solidFill>
                <a:srgbClr val="CA25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3931257" y="6188197"/>
              <a:ext cx="528007" cy="503583"/>
            </a:xfrm>
            <a:prstGeom prst="ellipse">
              <a:avLst/>
            </a:prstGeom>
            <a:solidFill>
              <a:srgbClr val="F7941F"/>
            </a:solidFill>
            <a:ln>
              <a:solidFill>
                <a:srgbClr val="F794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4565373" y="6188197"/>
              <a:ext cx="528007" cy="503583"/>
            </a:xfrm>
            <a:prstGeom prst="ellipse">
              <a:avLst/>
            </a:prstGeom>
            <a:solidFill>
              <a:srgbClr val="00AF50"/>
            </a:solidFill>
            <a:ln>
              <a:solidFill>
                <a:srgbClr val="00A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5199488" y="6188197"/>
              <a:ext cx="528007" cy="503583"/>
            </a:xfrm>
            <a:prstGeom prst="ellipse">
              <a:avLst/>
            </a:prstGeom>
            <a:solidFill>
              <a:srgbClr val="0171A3"/>
            </a:solidFill>
            <a:ln>
              <a:solidFill>
                <a:srgbClr val="017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5833604" y="6188197"/>
              <a:ext cx="528007" cy="503583"/>
            </a:xfrm>
            <a:prstGeom prst="ellipse">
              <a:avLst/>
            </a:prstGeom>
            <a:solidFill>
              <a:srgbClr val="95277D"/>
            </a:solidFill>
            <a:ln>
              <a:solidFill>
                <a:srgbClr val="9527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803" y="-1"/>
            <a:ext cx="794197" cy="8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2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650B-4354-4F94-894B-C608F5976BC6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885C-2E47-4405-B749-978102DA75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716" r:id="rId15"/>
    <p:sldLayoutId id="2147483717" r:id="rId16"/>
    <p:sldLayoutId id="2147483718" r:id="rId17"/>
    <p:sldLayoutId id="2147483721" r:id="rId18"/>
    <p:sldLayoutId id="2147483722" r:id="rId19"/>
    <p:sldLayoutId id="2147483723" r:id="rId20"/>
    <p:sldLayoutId id="2147483724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umabersu.wufoo.com/forms/z1qpaxxv0rqd6n8/" TargetMode="External"/><Relationship Id="rId2" Type="http://schemas.openxmlformats.org/officeDocument/2006/relationships/hyperlink" Target="https://www.umaber.co.uk/etholiadau/hybetholiadau/" TargetMode="Externa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undeb.etholiadau@aber.ac.uk" TargetMode="Externa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union.elections@aber.ac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undeb.etholiadau@aber.ac.uk" TargetMode="Externa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mmd11@aber.ac.uk" TargetMode="External"/><Relationship Id="rId2" Type="http://schemas.openxmlformats.org/officeDocument/2006/relationships/hyperlink" Target="mailto:union.elections@aber.ac.uk" TargetMode="Externa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6736782" y="1575450"/>
            <a:ext cx="4342034" cy="44675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Gwybodaeth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Is-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Etholiadau’r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Gwanwyn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</a:t>
            </a:r>
          </a:p>
          <a:p>
            <a:pPr algn="ctr"/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31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Martin Dodd: </a:t>
            </a:r>
            <a:r>
              <a:rPr lang="en-GB" sz="3100" b="1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Dirprwy</a:t>
            </a:r>
            <a:r>
              <a:rPr lang="en-GB" sz="31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100" b="1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</a:t>
            </a:r>
            <a:r>
              <a:rPr lang="en-GB" sz="31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100" b="1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endParaRPr lang="en-GB" sz="3100" b="1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31" y="1575450"/>
            <a:ext cx="4282350" cy="385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Byddwch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Garedig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Cadarnhaol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vs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Negatif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bolisïau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unigolion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Deddf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Adenillion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Lleihaol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ystyrlon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Decheuwch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rydych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bwriadu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parhau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1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3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nhw’n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bodoli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Wedi’u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llunio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chwarae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gwastad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rhwng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cyfyngiadau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hynny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Ffrindiau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Ar-lein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Oddi-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lein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Ceisio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ymddygiad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defnydd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adnoddau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amharu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greadigrwydd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gyfraith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Brifysgol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ffurfio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ymdeimlad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chwarae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chystadleuaeth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gyfeillgar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adlewyrchu’n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dda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arnoch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broses – ac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ennill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1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676164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egwyddorion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allweddol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Peidiwch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gwneud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gyfle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cyfartal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wneud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Parchwch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bob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myfyriwr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aelod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staff.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0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Peidiwch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â...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Defnyddio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adnoddau’r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Brifysgol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Undeb y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gynnwys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rhestrau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bostio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chewch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ganiatâd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Hagru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ymyrryd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gyhoeddusrwydd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Llwgrwobrwyo’r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swyddogion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Bygwth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aflonyddu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swyddogion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4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Peidiwch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â...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Chynhyrchu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cyhoeddusrwydd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sarhaus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ddifrïol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Atal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etholwyr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rhag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pleidleisio’n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gyfrinachol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gynnwys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defnyddio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dyfeisiau’n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amhriodol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groes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onestrwydd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9742067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</a:p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Swyddogion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Llawn-amser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presennol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iddynt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gymryd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gwyliau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ydyn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fynd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ystod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oriau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swyddfa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arferol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chaniateir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defnyddio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adnoddau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sy’n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perthyn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bresennol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gynorthwyo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etholiadol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6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Tîm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Tîm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“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“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Rhywun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ystyrir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gweithredu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ran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wella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cyfle’r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hwnnw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“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Gweithio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mewn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ffordd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drefnus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gweithredol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tuag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amcan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penodol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enghraifft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gyfrifol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wneud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467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grynhoi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789132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Caiff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gynnal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chydsyniol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Annibynnol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cefnogi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Parch – 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UMAber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disgwyl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parch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fyfyrwyr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staff.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Llawn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hwyl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chadarnhaol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Rydyn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brofiad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pawb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fwynhau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89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Cwynion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65759" y="640412"/>
            <a:ext cx="996158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Llongyfarchiadau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759" y="1605775"/>
            <a:ext cx="7624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Llongyfarchiadau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sefyll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</a:t>
            </a:r>
            <a:r>
              <a:rPr lang="en-GB" altLang="en-US" sz="28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1" y="2128995"/>
            <a:ext cx="10682868" cy="442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3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Cwynion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620" y="1243056"/>
            <a:ext cx="10789132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GB" sz="2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lwch Testun 1">
            <a:extLst>
              <a:ext uri="{FF2B5EF4-FFF2-40B4-BE49-F238E27FC236}">
                <a16:creationId xmlns:a16="http://schemas.microsoft.com/office/drawing/2014/main" id="{6808F225-CF1C-40B7-830D-34964A7EB4F3}"/>
              </a:ext>
            </a:extLst>
          </p:cNvPr>
          <p:cNvSpPr txBox="1"/>
          <p:nvPr/>
        </p:nvSpPr>
        <p:spPr>
          <a:xfrm>
            <a:off x="1068977" y="1243056"/>
            <a:ext cx="98640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cyflwyno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ddefnyddio’r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ffurflen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dudalen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gwefan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Undeb. NI ALLWN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dderbyn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cwynion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bersonol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DSE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ymchwilio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tystiolaeth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bellach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Swyddog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Gwasnaeth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Cymorth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UCM)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dyfarnu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gwynion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cyfri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pleidleisiau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ymdrin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phob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i’ri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gwynion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amserol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mewn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y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terfyn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amser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yw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4pm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Gwener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</a:t>
            </a:r>
            <a:r>
              <a:rPr lang="en-GB" sz="2000" baseline="30000" dirty="0"/>
              <a:t>ain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Ebrill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52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5809" y="26322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Cwynion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95898"/>
            <a:ext cx="10789132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lwch Testun 1">
            <a:extLst>
              <a:ext uri="{FF2B5EF4-FFF2-40B4-BE49-F238E27FC236}">
                <a16:creationId xmlns:a16="http://schemas.microsoft.com/office/drawing/2014/main" id="{90291532-D3A9-4625-899F-84D16E9186A9}"/>
              </a:ext>
            </a:extLst>
          </p:cNvPr>
          <p:cNvSpPr txBox="1"/>
          <p:nvPr/>
        </p:nvSpPr>
        <p:spPr>
          <a:xfrm>
            <a:off x="1014248" y="1974576"/>
            <a:ext cx="6806672" cy="1282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https://www.umaber.co.uk/etholiadau/hybetholiadau/</a:t>
            </a: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https://umabersu.wufoo.com/forms/z1qpaxxv0rqd6n8/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0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8844144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Canlyniadau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cosbau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apeliadau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1061258" cy="4266204"/>
          </a:xfrm>
          <a:prstGeom prst="rect">
            <a:avLst/>
          </a:prstGeom>
        </p:spPr>
        <p:txBody>
          <a:bodyPr numCol="1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chaiff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gosbi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Gellir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dechrau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cyfri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dim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pan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gaiff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datrys</a:t>
            </a:r>
            <a:endParaRPr lang="en-GB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Cyhoeddir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canlyniadau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dim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hwyrach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7pm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Gwener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</a:t>
            </a:r>
            <a:r>
              <a:rPr lang="en-GB" sz="2400" baseline="30000" dirty="0"/>
              <a:t>ain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Ebrill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wefan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UM.</a:t>
            </a: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Caiff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canlyniadau’r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gosod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hysbysfwrdd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cosbau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wedi’u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dyfarnu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chyhoeddir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canlyniadau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hys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apêl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cael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datrys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Rhoddir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gwybod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gafodd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diarddel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gyntaf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480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Rhoddir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gwybod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breifat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Apeliadau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789132" cy="4979324"/>
          </a:xfrm>
          <a:prstGeom prst="rect">
            <a:avLst/>
          </a:prstGeom>
        </p:spPr>
        <p:txBody>
          <a:bodyPr numCol="1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cyflwyno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ffurf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ysgrifenedig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undeb.etholiadau@aber.ac.uk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apêl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ymwneud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rhywun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gosbi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apelio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benodol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sail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apêl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chyflwyno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erbyn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12pm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diwrnod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gwneud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penderfyniad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gŵyn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fan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Daw panel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ynghyd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cynnwys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Ysgrifennydd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Brifysgol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aelod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annibynnol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panel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apeliadau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penderfyniad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terfynol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1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Broses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9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10203387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Rhyfeddodau’r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drosglwyddadwy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lleiaf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amhoblogaidd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drefn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Jane (#1),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Tom (#2), neu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arall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Alan (#3).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Weithiau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cyfeirir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Sengl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Drosglwyddadwy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Amgen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Drosglwyddadwy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2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050617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1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33705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19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879659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9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10203387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Sut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1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Cynhelir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ApAber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gellir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gyrchu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ffôn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symudol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ar-lein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dull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gefn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myfyriwr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derbyn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dolen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unigryw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PEIDIWCH Â RHANNU’R DDOLEN HON.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broblemau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cyfeiriwch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fyfyrwyr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undeb.etholiadau@aber.ac.uk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64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65759" y="640412"/>
            <a:ext cx="996158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nesaf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8620" y="1264827"/>
            <a:ext cx="10035540" cy="4266204"/>
          </a:xfrm>
          <a:prstGeom prst="rect">
            <a:avLst/>
          </a:prstGeom>
        </p:spPr>
        <p:txBody>
          <a:bodyPr numCol="2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Cefndir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Dyddiadau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Allweddol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Ymddygiad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Disgwyliedig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Rheolau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Cwynion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Broses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Llesiant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Cwestiynau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Atebion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6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7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886968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3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19" y="1448796"/>
            <a:ext cx="10328999" cy="4060464"/>
          </a:xfrm>
          <a:prstGeom prst="rect">
            <a:avLst/>
          </a:prstGeom>
        </p:spPr>
        <p:txBody>
          <a:bodyPr numCol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Oherwydd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canllawiau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cyfredol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llywodraeth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ynghylch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Coronafeirws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(COVID-19)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wedi’i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gyfyngu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fannau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ar-lein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unig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Is-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Gwanwyn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dreuliau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ac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anogir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ddefnyddio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bost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cyfryngau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cymdeithasol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ar-lein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gellir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defnyddio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ddim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Undeb y dal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drefnu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cyfathrebu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chyhoeddusrwydd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bod Myfyrwyr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ymwybodol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ffaith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gallant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2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7974199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Cyfieithu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19" y="1448796"/>
            <a:ext cx="10932524" cy="4060464"/>
          </a:xfrm>
          <a:prstGeom prst="rect">
            <a:avLst/>
          </a:prstGeom>
        </p:spPr>
        <p:txBody>
          <a:bodyPr numCol="1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cyfieithu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wasanaeth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cyfieithu’r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Undeb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gwasanaeth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brysur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iawn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cyfnod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bosib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gwaith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cymryd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amser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arfer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Rhoddir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blaenoriaeth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Gyhoeddusrwydd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Chrynodebau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hoffech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wneud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gyfieithu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e-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bostiwch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testun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undeb.etholiadau@aber.ac.uk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cyfrif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geiriau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Cyngor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gryno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gyflymach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en-GB" sz="2400" dirty="0"/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1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Llechi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cyd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859280"/>
            <a:ext cx="10035540" cy="36499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llechi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iawn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cyhoeddusrwydd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iawn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258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608083"/>
            <a:ext cx="10035540" cy="39011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Rydych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gyfrifol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hymddygiad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Casglwch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ynghyd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amrywiaeth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bersonoliaethau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cryf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Ydych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pennu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cyfrifoldebau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dasgau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gefnogaeth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anogwch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diolchwch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>
              <a:lnSpc>
                <a:spcPct val="17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Clybiau</a:t>
            </a:r>
            <a:r>
              <a:rPr lang="en-GB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chwaraeon</a:t>
            </a:r>
            <a:r>
              <a:rPr lang="en-GB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chymdeithasau</a:t>
            </a:r>
            <a:endParaRPr lang="en-GB" sz="3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859280"/>
            <a:ext cx="10149840" cy="36499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clybiau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chwaraeon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chymdeithasau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chânt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neu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adnoddau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gwrthdaro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buddiannau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peidiwch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gwneud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gyfle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wneud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hefyd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cefnogi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phrosesau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arferol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Clybiau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Cymdeithasau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dangos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tystiolaeth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gofynnir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wneud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hynny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fanteisiol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sicrhau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caiff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prosesau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6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Cyhoeddusrwydd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chrynodeb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239" y="1448792"/>
            <a:ext cx="3717836" cy="41897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643" y="1448796"/>
            <a:ext cx="3602226" cy="418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2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288" y="375717"/>
            <a:ext cx="1026507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Dwedwch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hyn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sydd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angen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iddynt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wybod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iddyn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#1 ger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43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Siaradwch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â’r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1387068" cy="48455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“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Roedd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cysylltwyd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wyneb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wyneb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pwynt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canran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fwy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tebygol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siarad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/hi am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eiliad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o’u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cymharu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rheiny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siaradwyd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gwbl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Canfu’r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arbrawf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amlwg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bod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cysylltwyd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ffôn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gardiau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fwy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tebygol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bleidleisio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rheiny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chafodd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dim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roedd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canfasio’n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wahanol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Cafodd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sgwrs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bersonol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effaith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sylweddol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debygolrwydd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pleidleisiwr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fwrw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gynyddu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nifer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 y cant (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tua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pwynt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canran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)”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Cawsom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ymweliad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cyflym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gwella’r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gefnogaeth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sylweddol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beth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bynnag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neges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gyfleuwyd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debyg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bod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gwneud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well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dweud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algn="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Gymdeithas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Economaidd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Frenhinol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Llesiant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0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Cefndir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mewn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Undebau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Myfrywyr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7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10216342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bwysig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edrych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hun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797269"/>
            <a:ext cx="10035540" cy="37119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Sicrhewch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bod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7-8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gwsg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bob nos.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Trefnwch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rywbeth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edrych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ymlaen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amseroedd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seibiant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Bwytewch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ystyriwch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brydiau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rhewi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becynnau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4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59" y="640412"/>
            <a:ext cx="890293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bwysig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edrych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hun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765738"/>
            <a:ext cx="10035540" cy="3743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Cwblhewch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brys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agor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bod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flaenoriaethu’ch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wythnos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bleidlais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Paratowch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ennill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golli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paratowch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8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65760" y="640412"/>
            <a:ext cx="777240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Ystyried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tynnu’n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ôl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8620" y="1765738"/>
            <a:ext cx="10035540" cy="37435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ran pam.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Meddyliwch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rhesymegol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baech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Trafodwch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rhywun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ymlaen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Ystyriwch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gadw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papur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cyfnod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‘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ymbwyllo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ymgeisydd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3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Canlyniadau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19" y="1859280"/>
            <a:ext cx="9480595" cy="36499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Fe’u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cyhoeddir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dim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hwyrach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7pm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Gwener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30</a:t>
            </a:r>
            <a:r>
              <a:rPr lang="en-GB" sz="2400" baseline="30000" dirty="0"/>
              <a:t>ain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Ebrill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wefan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UM (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ddibynni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ddeilliannau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gwynion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65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927463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o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hintau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handi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ymgyrchu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859280"/>
            <a:ext cx="10035540" cy="36499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Ymgyrchwch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sail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rhinweddau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peidiwch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â bod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negyddol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eraill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llai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bobl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drosoch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Paratowch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ennill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golli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Nodwch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pwy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yw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cysylltiadau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ymgyrchwch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drwyddyn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nhw</a:t>
            </a:r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Gwnewch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fod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etholiadau’n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brofiad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cadarnhaol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chi,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ymgyrchwyr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pleidleiswyr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ydych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chi’n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ennill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yna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bydd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teimladau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positif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Undeb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helpu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cewch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chi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eich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8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65759" y="640412"/>
            <a:ext cx="996158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74730" y="1603585"/>
            <a:ext cx="6810703" cy="44675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Cwestiynau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271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65759" y="640412"/>
            <a:ext cx="9961581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0233" y="1603585"/>
            <a:ext cx="11657214" cy="44675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bostiwch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undeb.etholiadau@aber.ac.uk</a:t>
            </a:r>
            <a:r>
              <a:rPr lang="en-GB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5400" b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5400" b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mmd11@aber.ac.uk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7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mae’n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bwysig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undebau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fwy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nag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unrhyw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fudiad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arall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cynnig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pwysig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ddemocratiaeth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hyrwyddo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gwaith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Undeb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sicrhau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ymysg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ymgeiswyr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sicrhau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tegwch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Anghenraid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cyfreithiol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pleidleisio’n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brofiad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unigryw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9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6922936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Etholedig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vs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Detholedig</a:t>
            </a:r>
            <a:endParaRPr lang="en-GB" sz="3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" y="1243056"/>
            <a:ext cx="10035540" cy="4266204"/>
          </a:xfrm>
          <a:prstGeom prst="rect">
            <a:avLst/>
          </a:prstGeom>
        </p:spPr>
        <p:txBody>
          <a:bodyPr numCol="2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Detholedig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person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gorau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gyfer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Sgiliau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gwybodaeth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Profiad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Dethol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arbenigwyr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addas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Etholedig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poblogaidd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Polisïau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syniadau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Hygrededd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Dethol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“y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bobl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Mwyaf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addas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myfyrwyr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Dyddiadau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Allweddol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2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760" y="640412"/>
            <a:ext cx="7966710" cy="8083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Is-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Etholiadau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Gwanwyn</a:t>
            </a:r>
            <a:r>
              <a:rPr lang="en-GB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760" y="1561108"/>
            <a:ext cx="11617850" cy="4266204"/>
          </a:xfrm>
          <a:prstGeom prst="rect">
            <a:avLst/>
          </a:prstGeom>
        </p:spPr>
        <p:txBody>
          <a:bodyPr numCol="1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err="1"/>
              <a:t>Cyfnod</a:t>
            </a:r>
            <a:r>
              <a:rPr lang="en-GB" dirty="0"/>
              <a:t> </a:t>
            </a:r>
            <a:r>
              <a:rPr lang="en-GB" dirty="0" err="1"/>
              <a:t>Sefyll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Agor</a:t>
            </a:r>
            <a:r>
              <a:rPr lang="en-GB" dirty="0"/>
              <a:t>: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15</a:t>
            </a:r>
            <a:r>
              <a:rPr lang="en-GB" baseline="30000" dirty="0"/>
              <a:t>fed</a:t>
            </a:r>
            <a:r>
              <a:rPr lang="en-GB" dirty="0"/>
              <a:t> Mawrth 2021</a:t>
            </a:r>
          </a:p>
          <a:p>
            <a:endParaRPr lang="en-GB" dirty="0"/>
          </a:p>
          <a:p>
            <a:r>
              <a:rPr lang="en-GB" dirty="0" err="1"/>
              <a:t>Cyfnod</a:t>
            </a:r>
            <a:r>
              <a:rPr lang="en-GB" dirty="0"/>
              <a:t> </a:t>
            </a:r>
            <a:r>
              <a:rPr lang="en-GB" dirty="0" err="1"/>
              <a:t>Sefyll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Cau</a:t>
            </a:r>
            <a:r>
              <a:rPr lang="en-GB" dirty="0"/>
              <a:t>: 12pm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19</a:t>
            </a:r>
            <a:r>
              <a:rPr lang="en-GB" baseline="30000" dirty="0"/>
              <a:t>eg</a:t>
            </a:r>
            <a:r>
              <a:rPr lang="en-GB" dirty="0"/>
              <a:t> </a:t>
            </a:r>
            <a:r>
              <a:rPr lang="en-GB" dirty="0" err="1"/>
              <a:t>Ebrill</a:t>
            </a:r>
            <a:r>
              <a:rPr lang="en-GB" dirty="0"/>
              <a:t> 2021</a:t>
            </a:r>
          </a:p>
          <a:p>
            <a:endParaRPr lang="en-GB" dirty="0"/>
          </a:p>
          <a:p>
            <a:r>
              <a:rPr lang="en-GB" dirty="0" err="1"/>
              <a:t>Briffio</a:t>
            </a:r>
            <a:r>
              <a:rPr lang="en-GB" dirty="0"/>
              <a:t> </a:t>
            </a:r>
            <a:r>
              <a:rPr lang="en-GB" dirty="0" err="1"/>
              <a:t>Ymgeiswyr</a:t>
            </a:r>
            <a:r>
              <a:rPr lang="en-GB" dirty="0"/>
              <a:t>: (</a:t>
            </a:r>
            <a:r>
              <a:rPr lang="en-GB" dirty="0" err="1"/>
              <a:t>amser</a:t>
            </a:r>
            <a:r>
              <a:rPr lang="en-GB" dirty="0"/>
              <a:t> </a:t>
            </a:r>
            <a:r>
              <a:rPr lang="en-GB" dirty="0" err="1"/>
              <a:t>i’w</a:t>
            </a:r>
            <a:r>
              <a:rPr lang="en-GB" dirty="0"/>
              <a:t> </a:t>
            </a:r>
            <a:r>
              <a:rPr lang="en-GB" dirty="0" err="1"/>
              <a:t>gadarnhau</a:t>
            </a:r>
            <a:r>
              <a:rPr lang="en-GB" dirty="0"/>
              <a:t>)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19</a:t>
            </a:r>
            <a:r>
              <a:rPr lang="en-GB" baseline="30000" dirty="0"/>
              <a:t>eg</a:t>
            </a:r>
            <a:r>
              <a:rPr lang="en-GB" dirty="0"/>
              <a:t> </a:t>
            </a:r>
            <a:r>
              <a:rPr lang="en-GB" dirty="0" err="1"/>
              <a:t>Ebrill</a:t>
            </a:r>
            <a:r>
              <a:rPr lang="en-GB" dirty="0"/>
              <a:t> 2021</a:t>
            </a:r>
          </a:p>
          <a:p>
            <a:endParaRPr lang="en-GB" dirty="0"/>
          </a:p>
          <a:p>
            <a:r>
              <a:rPr lang="en-GB" dirty="0" err="1"/>
              <a:t>Pleidleisio</a:t>
            </a:r>
            <a:r>
              <a:rPr lang="en-GB" dirty="0"/>
              <a:t>: 10am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Llun</a:t>
            </a:r>
            <a:r>
              <a:rPr lang="en-GB" dirty="0"/>
              <a:t> 26</a:t>
            </a:r>
            <a:r>
              <a:rPr lang="en-GB" baseline="30000" dirty="0"/>
              <a:t>ain</a:t>
            </a:r>
            <a:r>
              <a:rPr lang="en-GB" dirty="0"/>
              <a:t> – 12pm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Gwener</a:t>
            </a:r>
            <a:r>
              <a:rPr lang="en-GB" dirty="0"/>
              <a:t> 30</a:t>
            </a:r>
            <a:r>
              <a:rPr lang="en-GB" baseline="30000" dirty="0"/>
              <a:t>ain</a:t>
            </a:r>
            <a:r>
              <a:rPr lang="en-GB" dirty="0"/>
              <a:t> </a:t>
            </a:r>
            <a:r>
              <a:rPr lang="en-GB" dirty="0" err="1"/>
              <a:t>Ebrill</a:t>
            </a:r>
            <a:r>
              <a:rPr lang="en-GB" dirty="0"/>
              <a:t> 2021</a:t>
            </a:r>
          </a:p>
          <a:p>
            <a:endParaRPr lang="en-GB" dirty="0"/>
          </a:p>
          <a:p>
            <a:r>
              <a:rPr lang="en-GB" dirty="0" err="1"/>
              <a:t>Canlyniadau</a:t>
            </a:r>
            <a:r>
              <a:rPr lang="en-GB" dirty="0"/>
              <a:t>: 6pm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Gwener</a:t>
            </a:r>
            <a:r>
              <a:rPr lang="en-GB" dirty="0"/>
              <a:t> 30</a:t>
            </a:r>
            <a:r>
              <a:rPr lang="en-GB" baseline="30000" dirty="0"/>
              <a:t>ain</a:t>
            </a:r>
            <a:r>
              <a:rPr lang="en-GB" dirty="0"/>
              <a:t> </a:t>
            </a:r>
            <a:r>
              <a:rPr lang="en-GB" dirty="0" err="1"/>
              <a:t>Ebrill</a:t>
            </a:r>
            <a:r>
              <a:rPr lang="en-GB" dirty="0"/>
              <a:t> 2021</a:t>
            </a:r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9120" y="1603586"/>
            <a:ext cx="10759440" cy="187984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Ymddygiad</a:t>
            </a:r>
            <a:r>
              <a:rPr lang="en-GB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Disgwyliedig</a:t>
            </a:r>
            <a:endParaRPr lang="en-GB" sz="6000" b="1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7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9194</TotalTime>
  <Words>1849</Words>
  <Application>Microsoft Office PowerPoint</Application>
  <PresentationFormat>Widescreen</PresentationFormat>
  <Paragraphs>235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 McGrath</dc:creator>
  <cp:lastModifiedBy>Amy G</cp:lastModifiedBy>
  <cp:revision>271</cp:revision>
  <cp:lastPrinted>2018-03-01T21:14:28Z</cp:lastPrinted>
  <dcterms:created xsi:type="dcterms:W3CDTF">2016-08-31T18:13:22Z</dcterms:created>
  <dcterms:modified xsi:type="dcterms:W3CDTF">2021-03-15T10:18:46Z</dcterms:modified>
</cp:coreProperties>
</file>