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6" r:id="rId2"/>
  </p:sldMasterIdLst>
  <p:notesMasterIdLst>
    <p:notesMasterId r:id="rId16"/>
  </p:notesMasterIdLst>
  <p:sldIdLst>
    <p:sldId id="48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2C"/>
    <a:srgbClr val="95277D"/>
    <a:srgbClr val="F7941F"/>
    <a:srgbClr val="00AF50"/>
    <a:srgbClr val="0171A3"/>
    <a:srgbClr val="E6E6E6"/>
    <a:srgbClr val="000000"/>
    <a:srgbClr val="92A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1970218244611"/>
          <c:y val="5.7588079720947212E-2"/>
          <c:w val="0.81902264943291148"/>
          <c:h val="0.842598344682795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Count of Gender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Sheet7!$A$13:$A$17</c:f>
              <c:strCache>
                <c:ptCount val="5"/>
                <c:pt idx="0">
                  <c:v>Dyn</c:v>
                </c:pt>
                <c:pt idx="1">
                  <c:v>Anneuaidd/Non-bainari*</c:v>
                </c:pt>
                <c:pt idx="2">
                  <c:v>Well Peidio â Dweud</c:v>
                </c:pt>
                <c:pt idx="3">
                  <c:v>Cwestiynu</c:v>
                </c:pt>
                <c:pt idx="4">
                  <c:v>Woman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8-4805-B9EB-CD11E6D38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519024"/>
        <c:axId val="167141680"/>
      </c:barChart>
      <c:catAx>
        <c:axId val="2185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7141680"/>
        <c:crosses val="autoZero"/>
        <c:auto val="1"/>
        <c:lblAlgn val="ctr"/>
        <c:lblOffset val="100"/>
        <c:noMultiLvlLbl val="0"/>
      </c:catAx>
      <c:valAx>
        <c:axId val="16714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85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Parent or Carer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cat>
            <c:strRef>
              <c:f>Sheet23!$G$9:$G$10</c:f>
              <c:strCache>
                <c:ptCount val="2"/>
                <c:pt idx="0">
                  <c:v>Na</c:v>
                </c:pt>
                <c:pt idx="1">
                  <c:v>Ie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Count of Sexuality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Sheet2!$A$13:$A$18</c:f>
              <c:strCache>
                <c:ptCount val="6"/>
                <c:pt idx="0">
                  <c:v>Deurywiol/Bai</c:v>
                </c:pt>
                <c:pt idx="1">
                  <c:v>Heterorywiol/Strêt</c:v>
                </c:pt>
                <c:pt idx="2">
                  <c:v>Lesbian/Hoyw/Gê</c:v>
                </c:pt>
                <c:pt idx="3">
                  <c:v>Panrhywiol</c:v>
                </c:pt>
                <c:pt idx="4">
                  <c:v>Well Peidio â Dweud</c:v>
                </c:pt>
                <c:pt idx="5">
                  <c:v>Cwîar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45B8-9E4C-AD66CBA75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Sheet11!$B$9</c:f>
              <c:strCache>
                <c:ptCount val="1"/>
                <c:pt idx="0">
                  <c:v>Count of Welsh_Speaker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C-477D-8B46-B4A5F27084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C-477D-8B46-B4A5F27084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C-477D-8B46-B4A5F27084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C-477D-8B46-B4A5F270849E}"/>
              </c:ext>
            </c:extLst>
          </c:dPt>
          <c:cat>
            <c:strRef>
              <c:f>Sheet11!$A$10:$A$13</c:f>
              <c:strCache>
                <c:ptCount val="4"/>
                <c:pt idx="0">
                  <c:v>Na</c:v>
                </c:pt>
                <c:pt idx="1">
                  <c:v>Well Peidio â Dweud</c:v>
                </c:pt>
                <c:pt idx="2">
                  <c:v>Ie (Rhugl)</c:v>
                </c:pt>
                <c:pt idx="3">
                  <c:v>Ie (Dysgu)</c:v>
                </c:pt>
              </c:strCache>
            </c:strRef>
          </c:cat>
          <c:val>
            <c:numRef>
              <c:f>Sheet11!$B$10:$B$13</c:f>
              <c:numCache>
                <c:formatCode>General</c:formatCode>
                <c:ptCount val="4"/>
                <c:pt idx="0">
                  <c:v>22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C-477D-8B46-B4A5F270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Gender_at_Birth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Sheet4!$A$9:$A$11</c:f>
              <c:strCache>
                <c:ptCount val="3"/>
                <c:pt idx="0">
                  <c:v>Nac ydy</c:v>
                </c:pt>
                <c:pt idx="1">
                  <c:v>Prefer not to say</c:v>
                </c:pt>
                <c:pt idx="2">
                  <c:v>Ydy</c:v>
                </c:pt>
              </c:strCache>
            </c:strRef>
          </c:cat>
          <c:val>
            <c:numRef>
              <c:f>Sheet4!$B$9:$B$11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6-4393-A2B5-316A321F6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Sheet18!$B$9</c:f>
              <c:strCache>
                <c:ptCount val="1"/>
                <c:pt idx="0">
                  <c:v>Count of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5-4D9E-9CF5-B8767B804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5-4D9E-9CF5-B8767B804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5-4D9E-9CF5-B8767B804C11}"/>
              </c:ext>
            </c:extLst>
          </c:dPt>
          <c:cat>
            <c:strRef>
              <c:f>Sheet18!$A$10:$A$12</c:f>
              <c:strCache>
                <c:ptCount val="3"/>
                <c:pt idx="0">
                  <c:v>Na</c:v>
                </c:pt>
                <c:pt idx="1">
                  <c:v>Well Peidio â Dweud</c:v>
                </c:pt>
                <c:pt idx="2">
                  <c:v>Yes</c:v>
                </c:pt>
              </c:strCache>
            </c:strRef>
          </c:cat>
          <c:val>
            <c:numRef>
              <c:f>Sheet18!$B$10:$B$12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5-4D9E-9CF5-B8767B8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 in Microsoft PowerPoint]Sheet20!PivotTable66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Sheet20!$B$3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Sheet20!$A$4:$A$8</c:f>
              <c:strCache>
                <c:ptCount val="5"/>
                <c:pt idx="0">
                  <c:v>Asiaidd neu Asiaidd Prydeinig - Pacistanaidd</c:v>
                </c:pt>
                <c:pt idx="1">
                  <c:v>Du neu Ddu Prydeinig - Affricanaidd</c:v>
                </c:pt>
                <c:pt idx="2">
                  <c:v>Cymysg - Gwyn a Du Caribïaidd</c:v>
                </c:pt>
                <c:pt idx="3">
                  <c:v>Well Peidio â Dweud</c:v>
                </c:pt>
                <c:pt idx="4">
                  <c:v>Gwyn</c:v>
                </c:pt>
              </c:strCache>
            </c:strRef>
          </c:cat>
          <c:val>
            <c:numRef>
              <c:f>Sheet20!$B$4:$B$8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8-47DE-825F-7C58D204F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717968"/>
        <c:axId val="215397360"/>
      </c:barChart>
      <c:catAx>
        <c:axId val="21571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7360"/>
        <c:crosses val="autoZero"/>
        <c:auto val="1"/>
        <c:lblAlgn val="ctr"/>
        <c:lblOffset val="100"/>
        <c:noMultiLvlLbl val="0"/>
      </c:catAx>
      <c:valAx>
        <c:axId val="21539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7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Count of First_Language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Sheet9!$A$14:$A$20</c:f>
              <c:strCache>
                <c:ptCount val="7"/>
                <c:pt idx="0">
                  <c:v>Iaith Arwyddion Prydain (BSL)</c:v>
                </c:pt>
                <c:pt idx="1">
                  <c:v>Cymraeg</c:v>
                </c:pt>
                <c:pt idx="2">
                  <c:v>Saesneg</c:v>
                </c:pt>
                <c:pt idx="3">
                  <c:v>Norwyeg</c:v>
                </c:pt>
                <c:pt idx="4">
                  <c:v>Well Peidio â Dweud</c:v>
                </c:pt>
                <c:pt idx="5">
                  <c:v>Setswana</c:v>
                </c:pt>
                <c:pt idx="6">
                  <c:v>Wrdw</c:v>
                </c:pt>
              </c:strCache>
            </c:strRef>
          </c:cat>
          <c:val>
            <c:numRef>
              <c:f>Sheet9!$B$14:$B$20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Sheet21!$H$3</c:f>
              <c:strCache>
                <c:ptCount val="1"/>
                <c:pt idx="0">
                  <c:v>International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E-4E11-92DE-DF2086FBA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E-4E11-92DE-DF2086FBAD09}"/>
              </c:ext>
            </c:extLst>
          </c:dPt>
          <c:cat>
            <c:strRef>
              <c:f>Sheet21!$G$4:$G$5</c:f>
              <c:strCache>
                <c:ptCount val="2"/>
                <c:pt idx="0">
                  <c:v>Rhyngwladol</c:v>
                </c:pt>
                <c:pt idx="1">
                  <c:v>O'r DU</c:v>
                </c:pt>
              </c:strCache>
            </c:strRef>
          </c:cat>
          <c:val>
            <c:numRef>
              <c:f>Sheet21!$H$4:$H$5</c:f>
              <c:numCache>
                <c:formatCode>General</c:formatCode>
                <c:ptCount val="2"/>
                <c:pt idx="0">
                  <c:v>11.764705882352942</c:v>
                </c:pt>
                <c:pt idx="1">
                  <c:v>88.235294117647072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E-4E11-92DE-DF2086FB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Sheet22!$J$6</c:f>
              <c:strCache>
                <c:ptCount val="1"/>
                <c:pt idx="0">
                  <c:v>Undergraduate or Postgraduate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8-4D7F-A415-0F1A5F5B73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8-4D7F-A415-0F1A5F5B734C}"/>
              </c:ext>
            </c:extLst>
          </c:dPt>
          <c:cat>
            <c:strRef>
              <c:f>Sheet22!$I$7:$I$8</c:f>
              <c:strCache>
                <c:ptCount val="2"/>
                <c:pt idx="0">
                  <c:v>Ôl-raddedigion</c:v>
                </c:pt>
                <c:pt idx="1">
                  <c:v>Is-raddedigion</c:v>
                </c:pt>
              </c:strCache>
            </c:strRef>
          </c:cat>
          <c:val>
            <c:numRef>
              <c:f>Sheet22!$J$7:$J$8</c:f>
              <c:numCache>
                <c:formatCode>General</c:formatCode>
                <c:ptCount val="2"/>
                <c:pt idx="0">
                  <c:v>8.8235294117647065</c:v>
                </c:pt>
                <c:pt idx="1">
                  <c:v>91.176470588235304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28-4D7F-A415-0F1A5F5B7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8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</p:spTree>
    <p:extLst>
      <p:ext uri="{BB962C8B-B14F-4D97-AF65-F5344CB8AC3E}">
        <p14:creationId xmlns:p14="http://schemas.microsoft.com/office/powerpoint/2010/main" val="961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026D-D418-1837-0907-1F994F4367A5}"/>
              </a:ext>
            </a:extLst>
          </p:cNvPr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A1EDBF-8C45-4E49-9EE9-A15B4ED48F61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90B1C-73F9-1EC2-1ED4-435581ADA64C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F57BF6-D69E-961D-D1A6-A5822A537CAA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7331F-EEF0-6787-61EF-C5791C654B4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39223-B37C-398D-70A5-152E2273D886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FA4D62-3C54-75AE-7F2F-1CD67428FEA0}"/>
                </a:ext>
              </a:extLst>
            </p:cNvPr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E6AB9-7E17-0D8B-08EE-C522275C9F0E}"/>
                </a:ext>
              </a:extLst>
            </p:cNvPr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1C042-E669-2F97-D610-A97B18BE7D27}"/>
                </a:ext>
              </a:extLst>
            </p:cNvPr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CD9087-5D09-CCB4-4608-14FD68AF1267}"/>
                </a:ext>
              </a:extLst>
            </p:cNvPr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C54D6-E5EE-B111-65F3-8EB71B548315}"/>
                </a:ext>
              </a:extLst>
            </p:cNvPr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C5307-7CBA-A427-5E96-24270C06E971}"/>
              </a:ext>
            </a:extLst>
          </p:cNvPr>
          <p:cNvGrpSpPr/>
          <p:nvPr userDrawn="1"/>
        </p:nvGrpSpPr>
        <p:grpSpPr>
          <a:xfrm>
            <a:off x="228299" y="6112922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A05EA1-04D5-E198-162D-B6243158772B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BD7EF-2E20-702D-9265-84789B54BA4F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9FF824-A00E-C6C5-44C7-1A288B2D2CC3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D7C803-816A-99F6-06FA-387BE5FE888B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9A06DC-A989-6AED-D03A-67495B774977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C7D184-17D4-D387-76C1-D4A2EA4DFF1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9F192E-5391-1FBE-93D7-641EFE7F8673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A32C-D8CC-DEDD-09CD-50BEC7AD01E0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8952C-FCCB-9783-7FC5-EA73EDE02E8C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9C6FA-5248-0410-B3ED-0DA47370A3F7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595F6-7865-1230-5FF3-880EF1C3D066}"/>
              </a:ext>
            </a:extLst>
          </p:cNvPr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F8A2AD-7ECE-D2E9-86D4-0BF3D1E40486}"/>
              </a:ext>
            </a:extLst>
          </p:cNvPr>
          <p:cNvGrpSpPr/>
          <p:nvPr userDrawn="1"/>
        </p:nvGrpSpPr>
        <p:grpSpPr>
          <a:xfrm>
            <a:off x="11336178" y="0"/>
            <a:ext cx="855822" cy="900630"/>
            <a:chOff x="12336780" y="365125"/>
            <a:chExt cx="855822" cy="900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439C8C-4F9D-0828-4C13-7DEB2C1B256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968A4F8-D9B2-9329-7F41-C89959551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F38210-79EA-200A-E169-FA1C2077377D}"/>
              </a:ext>
            </a:extLst>
          </p:cNvPr>
          <p:cNvSpPr txBox="1"/>
          <p:nvPr userDrawn="1"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D035C-FBC2-63AA-00A9-B33F60917961}"/>
              </a:ext>
            </a:extLst>
          </p:cNvPr>
          <p:cNvGrpSpPr/>
          <p:nvPr userDrawn="1"/>
        </p:nvGrpSpPr>
        <p:grpSpPr>
          <a:xfrm>
            <a:off x="11343853" y="912"/>
            <a:ext cx="855822" cy="900630"/>
            <a:chOff x="12336780" y="365125"/>
            <a:chExt cx="855822" cy="900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C727-0FC5-F4A8-8E80-0DBD5FCA9207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C2A1D17-1846-D827-0AF8-41D8B42D15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37">
            <a:off x="2963467" y="3176098"/>
            <a:ext cx="7178135" cy="2512761"/>
            <a:chOff x="135342" y="561010"/>
            <a:chExt cx="13065957" cy="4086244"/>
          </a:xfrm>
        </p:grpSpPr>
        <p:grpSp>
          <p:nvGrpSpPr>
            <p:cNvPr id="3" name="Group 3"/>
            <p:cNvGrpSpPr/>
            <p:nvPr/>
          </p:nvGrpSpPr>
          <p:grpSpPr>
            <a:xfrm rot="-351616">
              <a:off x="135342" y="646050"/>
              <a:ext cx="12824204" cy="3307504"/>
              <a:chOff x="0" y="0"/>
              <a:chExt cx="33757530" cy="87064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3612751" cy="8561659"/>
              </a:xfrm>
              <a:custGeom>
                <a:avLst/>
                <a:gdLst/>
                <a:ahLst/>
                <a:cxnLst/>
                <a:rect l="l" t="t" r="r" b="b"/>
                <a:pathLst>
                  <a:path w="33612751" h="8561659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3757530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33757530" h="8706439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60"/>
                    </a:lnTo>
                    <a:lnTo>
                      <a:pt x="33612751" y="8561660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 rot="21248384">
              <a:off x="247502" y="561010"/>
              <a:ext cx="12953797" cy="4086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 </a:t>
              </a:r>
              <a:r>
                <a:rPr lang="en-US" sz="5400" spc="347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Gwanwyn</a:t>
              </a:r>
              <a:r>
                <a:rPr lang="en-US" sz="5400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</a:t>
              </a:r>
              <a:endParaRPr kumimoji="0" lang="en-US" sz="5400" b="0" i="0" u="none" strike="noStrike" kern="1200" cap="none" spc="3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185399">
            <a:off x="2362510" y="1481751"/>
            <a:ext cx="4496885" cy="1654385"/>
            <a:chOff x="145416" y="450497"/>
            <a:chExt cx="8993769" cy="3308769"/>
          </a:xfrm>
        </p:grpSpPr>
        <p:grpSp>
          <p:nvGrpSpPr>
            <p:cNvPr id="8" name="Group 8"/>
            <p:cNvGrpSpPr/>
            <p:nvPr/>
          </p:nvGrpSpPr>
          <p:grpSpPr>
            <a:xfrm rot="-351616">
              <a:off x="145416" y="450497"/>
              <a:ext cx="8993769" cy="3308769"/>
              <a:chOff x="0" y="0"/>
              <a:chExt cx="23674564" cy="87097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8723" y="148107"/>
                <a:ext cx="23529787" cy="8561661"/>
              </a:xfrm>
              <a:custGeom>
                <a:avLst/>
                <a:gdLst/>
                <a:ahLst/>
                <a:cxnLst/>
                <a:rect l="l" t="t" r="r" b="b"/>
                <a:pathLst>
                  <a:path w="23529785" h="8561659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74564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23674564" h="8706439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60"/>
                    </a:lnTo>
                    <a:lnTo>
                      <a:pt x="23529784" y="8561660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 rot="21248384">
              <a:off x="404111" y="1020879"/>
              <a:ext cx="8519535" cy="19002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spc="347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Etholiadau</a:t>
              </a:r>
              <a:endParaRPr kumimoji="0" lang="en-US" sz="5400" b="1" i="0" u="none" strike="noStrike" kern="1200" cap="none" spc="3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75">
            <a:off x="7399758" y="1062913"/>
            <a:ext cx="1916481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C055E3-DE3C-0F7F-A0C4-A9956BEBDD97}"/>
              </a:ext>
            </a:extLst>
          </p:cNvPr>
          <p:cNvSpPr txBox="1"/>
          <p:nvPr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1A92C6-FFD5-2DBB-D598-C5156F11ED5C}"/>
              </a:ext>
            </a:extLst>
          </p:cNvPr>
          <p:cNvSpPr/>
          <p:nvPr/>
        </p:nvSpPr>
        <p:spPr>
          <a:xfrm>
            <a:off x="1794933" y="5435907"/>
            <a:ext cx="8414552" cy="739131"/>
          </a:xfrm>
          <a:custGeom>
            <a:avLst/>
            <a:gdLst/>
            <a:ahLst/>
            <a:cxnLst/>
            <a:rect l="l" t="t" r="r" b="b"/>
            <a:pathLst>
              <a:path w="33757530" h="8706439">
                <a:moveTo>
                  <a:pt x="33612751" y="8561659"/>
                </a:moveTo>
                <a:lnTo>
                  <a:pt x="33757530" y="8561659"/>
                </a:lnTo>
                <a:lnTo>
                  <a:pt x="33757530" y="8706439"/>
                </a:lnTo>
                <a:lnTo>
                  <a:pt x="33612751" y="8706439"/>
                </a:lnTo>
                <a:lnTo>
                  <a:pt x="33612751" y="8561659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8561660"/>
                </a:lnTo>
                <a:lnTo>
                  <a:pt x="0" y="8561660"/>
                </a:lnTo>
                <a:lnTo>
                  <a:pt x="0" y="144780"/>
                </a:lnTo>
                <a:close/>
                <a:moveTo>
                  <a:pt x="0" y="8561660"/>
                </a:moveTo>
                <a:lnTo>
                  <a:pt x="144780" y="8561660"/>
                </a:lnTo>
                <a:lnTo>
                  <a:pt x="144780" y="8706439"/>
                </a:lnTo>
                <a:lnTo>
                  <a:pt x="0" y="8706439"/>
                </a:lnTo>
                <a:lnTo>
                  <a:pt x="0" y="8561659"/>
                </a:lnTo>
                <a:close/>
                <a:moveTo>
                  <a:pt x="33612751" y="144780"/>
                </a:moveTo>
                <a:lnTo>
                  <a:pt x="33757530" y="144780"/>
                </a:lnTo>
                <a:lnTo>
                  <a:pt x="33757530" y="8561660"/>
                </a:lnTo>
                <a:lnTo>
                  <a:pt x="33612751" y="8561660"/>
                </a:lnTo>
                <a:lnTo>
                  <a:pt x="33612751" y="144780"/>
                </a:lnTo>
                <a:close/>
                <a:moveTo>
                  <a:pt x="144780" y="8561659"/>
                </a:moveTo>
                <a:lnTo>
                  <a:pt x="33612751" y="8561659"/>
                </a:lnTo>
                <a:lnTo>
                  <a:pt x="33612751" y="8706439"/>
                </a:lnTo>
                <a:lnTo>
                  <a:pt x="144780" y="8706439"/>
                </a:lnTo>
                <a:lnTo>
                  <a:pt x="144780" y="8561659"/>
                </a:lnTo>
                <a:close/>
                <a:moveTo>
                  <a:pt x="33612751" y="0"/>
                </a:moveTo>
                <a:lnTo>
                  <a:pt x="33757530" y="0"/>
                </a:lnTo>
                <a:lnTo>
                  <a:pt x="33757530" y="144780"/>
                </a:lnTo>
                <a:lnTo>
                  <a:pt x="33612751" y="144780"/>
                </a:lnTo>
                <a:lnTo>
                  <a:pt x="33612751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33612751" y="0"/>
                </a:lnTo>
                <a:lnTo>
                  <a:pt x="33612751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bg1"/>
            </a:solidFill>
          </a:ln>
        </p:spPr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4503825-A371-0B4D-F18E-D4EF00B4A982}"/>
              </a:ext>
            </a:extLst>
          </p:cNvPr>
          <p:cNvSpPr txBox="1"/>
          <p:nvPr/>
        </p:nvSpPr>
        <p:spPr>
          <a:xfrm>
            <a:off x="1522679" y="5043127"/>
            <a:ext cx="9135291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347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YSTADEGAU AMRYWIOLDEB </a:t>
            </a:r>
            <a:r>
              <a:rPr lang="en-US" sz="2400" spc="347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US" sz="2400" b="0" i="0" u="none" strike="noStrike" kern="1200" cap="none" spc="347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9D88-181A-B16A-DE18-9C86240D7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-1"/>
          <a:stretch/>
        </p:blipFill>
        <p:spPr>
          <a:xfrm>
            <a:off x="0" y="2447"/>
            <a:ext cx="2821403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Myfyrwyr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Rhyngwladol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o’r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2BE8B7-7642-0F7A-28CB-BBC17F92B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559675"/>
              </p:ext>
            </p:extLst>
          </p:nvPr>
        </p:nvGraphicFramePr>
        <p:xfrm>
          <a:off x="1497106" y="1592132"/>
          <a:ext cx="9197787" cy="41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38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Ôl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raddedigion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 Is-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raddedigion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E72B3B-F43E-406F-9B54-8F5B4D6AF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884275"/>
              </p:ext>
            </p:extLst>
          </p:nvPr>
        </p:nvGraphicFramePr>
        <p:xfrm>
          <a:off x="2508324" y="1581374"/>
          <a:ext cx="7539319" cy="42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82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sy’n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Rhiant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neu’n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Ofalwr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3230"/>
              </p:ext>
            </p:extLst>
          </p:nvPr>
        </p:nvGraphicFramePr>
        <p:xfrm>
          <a:off x="892885" y="1570617"/>
          <a:ext cx="10693101" cy="41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11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>
                <a:solidFill>
                  <a:srgbClr val="CA25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err="1">
                <a:solidFill>
                  <a:srgbClr val="CA25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Cwestiynau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9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Gwybodaeth am </a:t>
            </a:r>
            <a:r>
              <a:rPr lang="en-GB" b="1" dirty="0" err="1"/>
              <a:t>Amrywioldeb</a:t>
            </a:r>
            <a:r>
              <a:rPr lang="en-GB" b="1" dirty="0"/>
              <a:t> </a:t>
            </a:r>
            <a:r>
              <a:rPr lang="en-GB" b="1" dirty="0" err="1"/>
              <a:t>Ymgeiswyr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gyflwynir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ddienw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wnaeth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uniaethu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Etholiadau’r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Gwanwyn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amser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wirfoddol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nhw’n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cyfri’n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ddwywaith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pâr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demograffig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ddau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ymgeisydd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gyfri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ffurf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e-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union.elections@aber.ac.uk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0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44953-D701-8659-1DF0-C239576ACED1}"/>
              </a:ext>
            </a:extLst>
          </p:cNvPr>
          <p:cNvSpPr txBox="1"/>
          <p:nvPr/>
        </p:nvSpPr>
        <p:spPr>
          <a:xfrm>
            <a:off x="7277555" y="5441133"/>
            <a:ext cx="459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GB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GB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Demi-</a:t>
            </a:r>
            <a:r>
              <a:rPr lang="en-GB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fachgen</a:t>
            </a:r>
            <a:r>
              <a:rPr lang="en-GB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Rywedd Cwîar, o Rywedd </a:t>
            </a:r>
            <a:r>
              <a:rPr lang="en-GB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Hylifol</a:t>
            </a:r>
            <a:endParaRPr lang="en-GB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239890-0912-23EE-D5C3-85A2CC1AE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842433"/>
              </p:ext>
            </p:extLst>
          </p:nvPr>
        </p:nvGraphicFramePr>
        <p:xfrm>
          <a:off x="505609" y="1688951"/>
          <a:ext cx="10994315" cy="35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29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Rhywioldeb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5530E4-01FE-0BF2-1097-520133004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50118"/>
              </p:ext>
            </p:extLst>
          </p:nvPr>
        </p:nvGraphicFramePr>
        <p:xfrm>
          <a:off x="570155" y="15491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21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sy’n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Medru’r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Gymraeg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B5F01D-DC48-CFA2-51FB-C44E01B1E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350266"/>
              </p:ext>
            </p:extLst>
          </p:nvPr>
        </p:nvGraphicFramePr>
        <p:xfrm>
          <a:off x="365759" y="144879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94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ydy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GB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’r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bennwyd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enedigaeth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3E6882-6F8E-D688-6520-786F2E294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053447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64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 sy’n datgan bod ag anabledd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CD3290-981F-9004-DF75-FDCE3877F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1422"/>
              </p:ext>
            </p:extLst>
          </p:nvPr>
        </p:nvGraphicFramePr>
        <p:xfrm>
          <a:off x="1086522" y="1656678"/>
          <a:ext cx="10198250" cy="4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69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Grŵp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Roddwyd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DEF642-82C6-30A0-FE37-87C321FD1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27502"/>
              </p:ext>
            </p:extLst>
          </p:nvPr>
        </p:nvGraphicFramePr>
        <p:xfrm>
          <a:off x="663188" y="1448796"/>
          <a:ext cx="10628555" cy="417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78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Iaith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Gyntaf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71214"/>
              </p:ext>
            </p:extLst>
          </p:nvPr>
        </p:nvGraphicFramePr>
        <p:xfrm>
          <a:off x="892885" y="1656679"/>
          <a:ext cx="10585524" cy="39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57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10043</TotalTime>
  <Words>188</Words>
  <Application>Microsoft Office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1_Office Theme</vt:lpstr>
      <vt:lpstr>2_Office Theme</vt:lpstr>
      <vt:lpstr>PowerPoint Presentation</vt:lpstr>
      <vt:lpstr>Gwybodaeth am Amrywioldeb Ymgeiswyr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Felix Parker-Price [fep6]</cp:lastModifiedBy>
  <cp:revision>262</cp:revision>
  <cp:lastPrinted>2020-02-25T22:57:57Z</cp:lastPrinted>
  <dcterms:created xsi:type="dcterms:W3CDTF">2016-08-31T18:13:22Z</dcterms:created>
  <dcterms:modified xsi:type="dcterms:W3CDTF">2023-05-10T13:59:20Z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</Properties>
</file>