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9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22"/>
  </p:notesMasterIdLst>
  <p:sldIdLst>
    <p:sldId id="513" r:id="rId5"/>
    <p:sldId id="481" r:id="rId6"/>
    <p:sldId id="497" r:id="rId7"/>
    <p:sldId id="499" r:id="rId8"/>
    <p:sldId id="504" r:id="rId9"/>
    <p:sldId id="495" r:id="rId10"/>
    <p:sldId id="496" r:id="rId11"/>
    <p:sldId id="498" r:id="rId12"/>
    <p:sldId id="501" r:id="rId13"/>
    <p:sldId id="502" r:id="rId14"/>
    <p:sldId id="503" r:id="rId15"/>
    <p:sldId id="508" r:id="rId16"/>
    <p:sldId id="511" r:id="rId17"/>
    <p:sldId id="510" r:id="rId18"/>
    <p:sldId id="509" r:id="rId19"/>
    <p:sldId id="514" r:id="rId20"/>
    <p:sldId id="465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DBC1CA7-51B6-BF82-6113-5D7ACEF3EF9C}" name="Jacob Webb [jaw151]" initials="JW[" userId="S::jaw151@aber.ac.uk::329bde9d-9388-42c9-9fa4-cf0ff48ee19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252B"/>
    <a:srgbClr val="F7941F"/>
    <a:srgbClr val="CA252C"/>
    <a:srgbClr val="0171A3"/>
    <a:srgbClr val="92A93D"/>
    <a:srgbClr val="00AF50"/>
    <a:srgbClr val="E6E6E6"/>
    <a:srgbClr val="95277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3160" autoAdjust="0"/>
  </p:normalViewPr>
  <p:slideViewPr>
    <p:cSldViewPr snapToGrid="0">
      <p:cViewPr varScale="1">
        <p:scale>
          <a:sx n="103" d="100"/>
          <a:sy n="103" d="100"/>
        </p:scale>
        <p:origin x="18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5525344488189"/>
          <c:y val="0.17389202916510646"/>
          <c:w val="0.86397096456692912"/>
          <c:h val="0.77054522818988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Arall</c:v>
                </c:pt>
                <c:pt idx="1">
                  <c:v>Dyn</c:v>
                </c:pt>
                <c:pt idx="2">
                  <c:v>Gwraig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C0-4183-AFB7-FCBA7F3F5F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Arall</c:v>
                </c:pt>
                <c:pt idx="1">
                  <c:v>Dyn</c:v>
                </c:pt>
                <c:pt idx="2">
                  <c:v>Gwraig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8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C0-4183-AFB7-FCBA7F3F5F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351504"/>
        <c:axId val="1454357264"/>
      </c:barChart>
      <c:catAx>
        <c:axId val="145435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54357264"/>
        <c:crosses val="autoZero"/>
        <c:auto val="1"/>
        <c:lblAlgn val="ctr"/>
        <c:lblOffset val="100"/>
        <c:noMultiLvlLbl val="0"/>
      </c:catAx>
      <c:valAx>
        <c:axId val="14543572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45435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7988611696890853"/>
          <c:y val="0.74099520518163053"/>
          <c:w val="0.1863122372190113"/>
          <c:h val="0.129702973976638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8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90621593672265"/>
          <c:y val="7.4407623967860673E-2"/>
          <c:w val="0.70315591451421355"/>
          <c:h val="0.707229245488302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EFEE-4500-99AE-EACDA288159B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FEE-4500-99AE-EACDA288159B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EFEE-4500-99AE-EACDA288159B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EFEE-4500-99AE-EACDA28815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Ie (Rhugl)</c:v>
                </c:pt>
                <c:pt idx="1">
                  <c:v>Ie (Dysgu)	</c:v>
                </c:pt>
                <c:pt idx="2">
                  <c:v>Well Peidio â Dweud</c:v>
                </c:pt>
                <c:pt idx="3">
                  <c:v>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10</c:v>
                </c:pt>
                <c:pt idx="2">
                  <c:v>2</c:v>
                </c:pt>
                <c:pt idx="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FEE-4500-99AE-EACDA288159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946065604343071"/>
          <c:y val="0.84077425171603992"/>
          <c:w val="0.74373095950138346"/>
          <c:h val="8.98900065280107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074721380919237"/>
          <c:y val="3.5206034199111766E-2"/>
          <c:w val="0.70715241855539668"/>
          <c:h val="0.820641995147921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Asiaidd neu Asiaidd Brydeinig - Indiaidd</c:v>
                </c:pt>
                <c:pt idx="1">
                  <c:v>Asiaidd neu Asiaidd Brydeinig - Pacistanaidd</c:v>
                </c:pt>
                <c:pt idx="2">
                  <c:v>Croenddu neu Groenddu Brydenig - Affricanaidd</c:v>
                </c:pt>
                <c:pt idx="3">
                  <c:v>Cymysg - Arall</c:v>
                </c:pt>
                <c:pt idx="4">
                  <c:v>Cymysg - Gwyn a Du Caribïaidd </c:v>
                </c:pt>
                <c:pt idx="5">
                  <c:v>Cymysg - Gwyn ac Asiaidd</c:v>
                </c:pt>
                <c:pt idx="6">
                  <c:v>Gwyn - Arall</c:v>
                </c:pt>
                <c:pt idx="7">
                  <c:v>Gwyn - Gwyddelig</c:v>
                </c:pt>
                <c:pt idx="8">
                  <c:v>Gwyn - Brydeinig</c:v>
                </c:pt>
                <c:pt idx="9">
                  <c:v>Unrhyw grwp ethnig arall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6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284-4728-898B-DCB40389025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Asiaidd neu Asiaidd Brydeinig - Indiaidd</c:v>
                </c:pt>
                <c:pt idx="1">
                  <c:v>Asiaidd neu Asiaidd Brydeinig - Pacistanaidd</c:v>
                </c:pt>
                <c:pt idx="2">
                  <c:v>Croenddu neu Groenddu Brydenig - Affricanaidd</c:v>
                </c:pt>
                <c:pt idx="3">
                  <c:v>Cymysg - Arall</c:v>
                </c:pt>
                <c:pt idx="4">
                  <c:v>Cymysg - Gwyn a Du Caribïaidd </c:v>
                </c:pt>
                <c:pt idx="5">
                  <c:v>Cymysg - Gwyn ac Asiaidd</c:v>
                </c:pt>
                <c:pt idx="6">
                  <c:v>Gwyn - Arall</c:v>
                </c:pt>
                <c:pt idx="7">
                  <c:v>Gwyn - Gwyddelig</c:v>
                </c:pt>
                <c:pt idx="8">
                  <c:v>Gwyn - Brydeinig</c:v>
                </c:pt>
                <c:pt idx="9">
                  <c:v>Unrhyw grwp ethnig arall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2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  <c:pt idx="8">
                  <c:v>9</c:v>
                </c:pt>
                <c:pt idx="9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284-4728-898B-DCB4038902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6319520"/>
        <c:axId val="1336319040"/>
      </c:barChart>
      <c:catAx>
        <c:axId val="13363195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36319040"/>
        <c:crosses val="autoZero"/>
        <c:auto val="1"/>
        <c:lblAlgn val="ctr"/>
        <c:lblOffset val="100"/>
        <c:noMultiLvlLbl val="0"/>
      </c:catAx>
      <c:valAx>
        <c:axId val="13363190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33631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072844748191381"/>
          <c:y val="0.70941353058948042"/>
          <c:w val="0.24664278999752287"/>
          <c:h val="0.130805237276089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966167484962622"/>
          <c:y val="5.5557348700307992E-2"/>
          <c:w val="0.57475895732369586"/>
          <c:h val="0.5991241453423823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8D-42F2-BE81-1EB1E67F0FC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8D-42F2-BE81-1EB1E67F0FC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8D-42F2-BE81-1EB1E67F0FC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B58D-42F2-BE81-1EB1E67F0FC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5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5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5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B58D-42F2-BE81-1EB1E67F0FC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6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6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6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B58D-42F2-BE81-1EB1E67F0FC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B58D-42F2-BE81-1EB1E67F0FC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B58D-42F2-BE81-1EB1E67F0FC9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94C1-4210-BBFA-BF6A12EBA0CC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4">
                      <a:lumMod val="60000"/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4">
                      <a:lumMod val="60000"/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4">
                    <a:lumMod val="60000"/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94C1-4210-BBFA-BF6A12EBA0C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Sheet1!$A$2:$A$11</c:f>
              <c:strCache>
                <c:ptCount val="10"/>
                <c:pt idx="0">
                  <c:v>Asiaidd neu Asiaidd Brydeinig - Indiaidd</c:v>
                </c:pt>
                <c:pt idx="1">
                  <c:v>Asiaidd neu Asiaidd Brydeinig - Pacistanaidd</c:v>
                </c:pt>
                <c:pt idx="2">
                  <c:v>Croenddu neu Groenddu Brydenig - Affricanaidd</c:v>
                </c:pt>
                <c:pt idx="3">
                  <c:v>Cymysg - Arall</c:v>
                </c:pt>
                <c:pt idx="4">
                  <c:v>Cymysg - Gwyn a Du Caribïaidd</c:v>
                </c:pt>
                <c:pt idx="5">
                  <c:v>Cymysg - Gwyn ac Asiaidd</c:v>
                </c:pt>
                <c:pt idx="6">
                  <c:v>		Gwyn - Arall</c:v>
                </c:pt>
                <c:pt idx="7">
                  <c:v>Gwyn - Brydeinig</c:v>
                </c:pt>
                <c:pt idx="8">
                  <c:v>Unrhyw grwp ethnig arall</c:v>
                </c:pt>
                <c:pt idx="9">
                  <c:v>Gwyn - Gwyddelig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3</c:v>
                </c:pt>
                <c:pt idx="7">
                  <c:v>15</c:v>
                </c:pt>
                <c:pt idx="8">
                  <c:v>2</c:v>
                </c:pt>
                <c:pt idx="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E3-49D5-AFA5-4ECD0BEA5AA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8948518810220982E-2"/>
          <c:y val="0.71357429888385027"/>
          <c:w val="0.94479003245660298"/>
          <c:h val="0.202764946447731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084178149606299"/>
          <c:y val="0.15874217773485616"/>
          <c:w val="0.81249421751968509"/>
          <c:h val="0.7705452281898850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Saesneg</c:v>
                </c:pt>
                <c:pt idx="1">
                  <c:v>Odia</c:v>
                </c:pt>
                <c:pt idx="2">
                  <c:v>Shona</c:v>
                </c:pt>
                <c:pt idx="3">
                  <c:v>Ffrengig</c:v>
                </c:pt>
                <c:pt idx="4">
                  <c:v>Cymraeg</c:v>
                </c:pt>
                <c:pt idx="5">
                  <c:v>Eidaleg</c:v>
                </c:pt>
                <c:pt idx="6">
                  <c:v>Sbaeneg a Saesneg</c:v>
                </c:pt>
                <c:pt idx="7">
                  <c:v>Cymraeg a Saesneg</c:v>
                </c:pt>
                <c:pt idx="8">
                  <c:v>Well Peidio â Dweud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7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F-4C74-AE05-D746191D62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Sheet1!$A$2:$A$10</c:f>
              <c:strCache>
                <c:ptCount val="9"/>
                <c:pt idx="0">
                  <c:v>Saesneg</c:v>
                </c:pt>
                <c:pt idx="1">
                  <c:v>Odia</c:v>
                </c:pt>
                <c:pt idx="2">
                  <c:v>Shona</c:v>
                </c:pt>
                <c:pt idx="3">
                  <c:v>Ffrengig</c:v>
                </c:pt>
                <c:pt idx="4">
                  <c:v>Cymraeg</c:v>
                </c:pt>
                <c:pt idx="5">
                  <c:v>Eidaleg</c:v>
                </c:pt>
                <c:pt idx="6">
                  <c:v>Sbaeneg a Saesneg</c:v>
                </c:pt>
                <c:pt idx="7">
                  <c:v>Cymraeg a Saesneg</c:v>
                </c:pt>
                <c:pt idx="8">
                  <c:v>Well Peidio â Dweud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F-4C74-AE05-D746191D6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227807"/>
        <c:axId val="1023230687"/>
      </c:barChart>
      <c:catAx>
        <c:axId val="10232278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3230687"/>
        <c:crosses val="autoZero"/>
        <c:auto val="1"/>
        <c:lblAlgn val="ctr"/>
        <c:lblOffset val="100"/>
        <c:noMultiLvlLbl val="0"/>
      </c:catAx>
      <c:valAx>
        <c:axId val="102323068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32278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8336077067138884"/>
          <c:y val="0.67015019025826694"/>
          <c:w val="0.15115996964577011"/>
          <c:h val="0.1494016857565709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31973903861405"/>
          <c:y val="9.7894152005604834E-2"/>
          <c:w val="0.59066375151708994"/>
          <c:h val="0.704204027570367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186-4AF0-851C-DCC6FBCA802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186-4AF0-851C-DCC6FBCA802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186-4AF0-851C-DCC6FBCA802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186-4AF0-851C-DCC6FBCA802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186-4AF0-851C-DCC6FBCA802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8186-4AF0-851C-DCC6FBCA802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8186-4AF0-851C-DCC6FBCA802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8186-4AF0-851C-DCC6FBCA802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8186-4AF0-851C-DCC6FBCA80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Saesneg</c:v>
                </c:pt>
                <c:pt idx="1">
                  <c:v>Odia</c:v>
                </c:pt>
                <c:pt idx="2">
                  <c:v>Shona</c:v>
                </c:pt>
                <c:pt idx="3">
                  <c:v>Ffrengig</c:v>
                </c:pt>
                <c:pt idx="4">
                  <c:v>Cymraeg</c:v>
                </c:pt>
                <c:pt idx="5">
                  <c:v>Eidaleg</c:v>
                </c:pt>
                <c:pt idx="6">
                  <c:v>Sbaeneg a Saesneg</c:v>
                </c:pt>
                <c:pt idx="7">
                  <c:v>Cymraeg a Saesneg</c:v>
                </c:pt>
                <c:pt idx="8">
                  <c:v>Well Peidio â Dweud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25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85-4B57-B5E8-4D90410674F5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574583868239912"/>
          <c:y val="0.83324574899030734"/>
          <c:w val="0.80046881914534707"/>
          <c:h val="0.12844036697247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73895130851751"/>
          <c:y val="4.7208664703246861E-2"/>
          <c:w val="0.53276901494832174"/>
          <c:h val="0.816083876174668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Ysgol Fusnes</c:v>
                </c:pt>
                <c:pt idx="1">
                  <c:v>Adran Astudiaethau Gwybodaeth </c:v>
                </c:pt>
                <c:pt idx="2">
                  <c:v>Adran Y Gyfraith a Throseddeg</c:v>
                </c:pt>
                <c:pt idx="3">
                  <c:v>Ysgol Addysg</c:v>
                </c:pt>
                <c:pt idx="4">
                  <c:v>Yr Adran Saesneg ac Ysgrifennu Creadigol</c:v>
                </c:pt>
                <c:pt idx="5">
                  <c:v>Adran Daearyddiaeth a Gwyddorau Daear</c:v>
                </c:pt>
                <c:pt idx="6">
                  <c:v>Canolfan Addysg Gofal Iechyd</c:v>
                </c:pt>
                <c:pt idx="7">
                  <c:v>Hanes / Hanes Cymru</c:v>
                </c:pt>
                <c:pt idx="8">
                  <c:v>Incumbent Officer</c:v>
                </c:pt>
                <c:pt idx="9">
                  <c:v>Adran Gwleidyddiaeth Ryngwladol</c:v>
                </c:pt>
                <c:pt idx="10">
                  <c:v>Adran y Gwyddorau Bywyd</c:v>
                </c:pt>
                <c:pt idx="11">
                  <c:v>Adran Mathemateg</c:v>
                </c:pt>
                <c:pt idx="12">
                  <c:v>Adran Ieithoedd Modern</c:v>
                </c:pt>
                <c:pt idx="13">
                  <c:v>Adran Ffiseg</c:v>
                </c:pt>
                <c:pt idx="14">
                  <c:v>Adran Seicoleg</c:v>
                </c:pt>
                <c:pt idx="15">
                  <c:v>Yr Ysgol Gelf</c:v>
                </c:pt>
                <c:pt idx="16">
                  <c:v>Ysgol Gwyddorau Milfeddygol</c:v>
                </c:pt>
                <c:pt idx="17">
                  <c:v>Adran Astudiaethau Theatr, Ffilm a Theledu</c:v>
                </c:pt>
                <c:pt idx="18">
                  <c:v>Adran y Gymraeg ac Astudiaethau Celtaidd </c:v>
                </c:pt>
                <c:pt idx="19">
                  <c:v>Adran Cyfrifiadureg</c:v>
                </c:pt>
              </c:strCache>
            </c:str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3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20-49BF-B875-07A00FE01BA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Sheet1!$A$2:$A$21</c:f>
              <c:strCache>
                <c:ptCount val="20"/>
                <c:pt idx="0">
                  <c:v>Ysgol Fusnes</c:v>
                </c:pt>
                <c:pt idx="1">
                  <c:v>Adran Astudiaethau Gwybodaeth </c:v>
                </c:pt>
                <c:pt idx="2">
                  <c:v>Adran Y Gyfraith a Throseddeg</c:v>
                </c:pt>
                <c:pt idx="3">
                  <c:v>Ysgol Addysg</c:v>
                </c:pt>
                <c:pt idx="4">
                  <c:v>Yr Adran Saesneg ac Ysgrifennu Creadigol</c:v>
                </c:pt>
                <c:pt idx="5">
                  <c:v>Adran Daearyddiaeth a Gwyddorau Daear</c:v>
                </c:pt>
                <c:pt idx="6">
                  <c:v>Canolfan Addysg Gofal Iechyd</c:v>
                </c:pt>
                <c:pt idx="7">
                  <c:v>Hanes / Hanes Cymru</c:v>
                </c:pt>
                <c:pt idx="8">
                  <c:v>Incumbent Officer</c:v>
                </c:pt>
                <c:pt idx="9">
                  <c:v>Adran Gwleidyddiaeth Ryngwladol</c:v>
                </c:pt>
                <c:pt idx="10">
                  <c:v>Adran y Gwyddorau Bywyd</c:v>
                </c:pt>
                <c:pt idx="11">
                  <c:v>Adran Mathemateg</c:v>
                </c:pt>
                <c:pt idx="12">
                  <c:v>Adran Ieithoedd Modern</c:v>
                </c:pt>
                <c:pt idx="13">
                  <c:v>Adran Ffiseg</c:v>
                </c:pt>
                <c:pt idx="14">
                  <c:v>Adran Seicoleg</c:v>
                </c:pt>
                <c:pt idx="15">
                  <c:v>Yr Ysgol Gelf</c:v>
                </c:pt>
                <c:pt idx="16">
                  <c:v>Ysgol Gwyddorau Milfeddygol</c:v>
                </c:pt>
                <c:pt idx="17">
                  <c:v>Adran Astudiaethau Theatr, Ffilm a Theledu</c:v>
                </c:pt>
                <c:pt idx="18">
                  <c:v>Adran y Gymraeg ac Astudiaethau Celtaidd </c:v>
                </c:pt>
                <c:pt idx="19">
                  <c:v>Adran Cyfrifiadureg</c:v>
                </c:pt>
              </c:strCache>
            </c:strRef>
          </c:cat>
          <c:val>
            <c:numRef>
              <c:f>Sheet1!$C$2:$C$21</c:f>
              <c:numCache>
                <c:formatCode>General</c:formatCode>
                <c:ptCount val="20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0</c:v>
                </c:pt>
                <c:pt idx="9">
                  <c:v>6</c:v>
                </c:pt>
                <c:pt idx="10">
                  <c:v>3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4</c:v>
                </c:pt>
                <c:pt idx="15">
                  <c:v>0</c:v>
                </c:pt>
                <c:pt idx="16">
                  <c:v>0</c:v>
                </c:pt>
                <c:pt idx="17">
                  <c:v>1</c:v>
                </c:pt>
                <c:pt idx="18">
                  <c:v>1</c:v>
                </c:pt>
                <c:pt idx="1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20-49BF-B875-07A00FE01B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90057232"/>
        <c:axId val="1290055792"/>
      </c:barChart>
      <c:catAx>
        <c:axId val="1290057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0055792"/>
        <c:crosses val="autoZero"/>
        <c:auto val="1"/>
        <c:lblAlgn val="ctr"/>
        <c:lblOffset val="100"/>
        <c:noMultiLvlLbl val="0"/>
      </c:catAx>
      <c:valAx>
        <c:axId val="1290055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2900572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1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05425616270618"/>
          <c:y val="0"/>
          <c:w val="0.56501766588608171"/>
          <c:h val="0.7065843289944171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572-407A-A1EB-9B3F5919614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572-407A-A1EB-9B3F5919614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572-407A-A1EB-9B3F5919614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572-407A-A1EB-9B3F5919614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7572-407A-A1EB-9B3F5919614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7572-407A-A1EB-9B3F5919614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7572-407A-A1EB-9B3F59196148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7572-407A-A1EB-9B3F59196148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7572-407A-A1EB-9B3F59196148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3-7572-407A-A1EB-9B3F5919614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5-7572-407A-A1EB-9B3F5919614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7-7572-407A-A1EB-9B3F5919614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9-7572-407A-A1EB-9B3F5919614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B-7572-407A-A1EB-9B3F5919614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D-7572-407A-A1EB-9B3F5919614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Ysgol Fusnes</c:v>
                </c:pt>
                <c:pt idx="1">
                  <c:v>Adran Astudiaethau Gwybodaeth</c:v>
                </c:pt>
                <c:pt idx="2">
                  <c:v>Adran Y Gyfraith a Throseddeg</c:v>
                </c:pt>
                <c:pt idx="3">
                  <c:v>Yr Adran Saesneg ac Ysgrifennu Creadigol</c:v>
                </c:pt>
                <c:pt idx="4">
                  <c:v>Adran Daearyddiaeth a Gwyddorau Daear</c:v>
                </c:pt>
                <c:pt idx="5">
                  <c:v>Hanes / Hanes Cymru</c:v>
                </c:pt>
                <c:pt idx="6">
                  <c:v>Incumbent Officer</c:v>
                </c:pt>
                <c:pt idx="7">
                  <c:v>Adran Gwleidyddiaeth Ryngwladol</c:v>
                </c:pt>
                <c:pt idx="8">
                  <c:v>Adran y Gwyddorau Bywyd</c:v>
                </c:pt>
                <c:pt idx="9">
                  <c:v>Adran Ieithoedd Modern</c:v>
                </c:pt>
                <c:pt idx="10">
                  <c:v>Adran Ffiseg</c:v>
                </c:pt>
                <c:pt idx="11">
                  <c:v>Adran Seicoleg</c:v>
                </c:pt>
                <c:pt idx="12">
                  <c:v>Yr Ysgol Gelf</c:v>
                </c:pt>
                <c:pt idx="13">
                  <c:v>Adran Astudiaethau Theatr, Ffilm a Theledu</c:v>
                </c:pt>
                <c:pt idx="14">
                  <c:v>Adran y Gymraeg ac Astudiaethau Celtaidd 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4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7</c:v>
                </c:pt>
                <c:pt idx="8">
                  <c:v>4</c:v>
                </c:pt>
                <c:pt idx="9">
                  <c:v>1</c:v>
                </c:pt>
                <c:pt idx="10">
                  <c:v>1</c:v>
                </c:pt>
                <c:pt idx="11">
                  <c:v>6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6-7572-407A-A1EB-9B3F59196148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"/>
          <c:y val="0.75572164047885426"/>
          <c:w val="1"/>
          <c:h val="0.215364414227196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31356948215553"/>
          <c:y val="3.7942352444236695E-2"/>
          <c:w val="0.75572889453623415"/>
          <c:h val="0.851948756911092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Faculties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E18-4B65-B8EB-2E14F46236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E18-4B65-B8EB-2E14F46236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E18-4B65-B8EB-2E14F46236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lt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Incument</c:v>
                </c:pt>
                <c:pt idx="1">
                  <c:v>Dyniaethau</c:v>
                </c:pt>
                <c:pt idx="2">
                  <c:v>Gwyddorau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22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18-4B65-B8EB-2E14F46236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87818695209091"/>
          <c:y val="0.90769781616597012"/>
          <c:w val="0.5855274839547735"/>
          <c:h val="8.30760561464082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9-4C1F-A2DA-D83F3D4FDED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9-4C1F-A2DA-D83F3D4FDED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49-4C1F-A2DA-D83F3D4FDED2}"/>
              </c:ext>
            </c:extLst>
          </c:dPt>
          <c:cat>
            <c:strRef>
              <c:f>Sheet1!$A$2:$A$4</c:f>
              <c:strCache>
                <c:ptCount val="3"/>
                <c:pt idx="0">
                  <c:v>Incument</c:v>
                </c:pt>
                <c:pt idx="1">
                  <c:v>Dyniaethau</c:v>
                </c:pt>
                <c:pt idx="2">
                  <c:v>Gwyddorau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049-4C1F-A2DA-D83F3D4FDE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Incument</c:v>
                </c:pt>
                <c:pt idx="1">
                  <c:v>Dyniaethau</c:v>
                </c:pt>
                <c:pt idx="2">
                  <c:v>Gwyddorau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14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049-4C1F-A2DA-D83F3D4FDE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3765312"/>
        <c:axId val="443764832"/>
      </c:barChart>
      <c:valAx>
        <c:axId val="44376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5312"/>
        <c:crosses val="autoZero"/>
        <c:crossBetween val="between"/>
      </c:valAx>
      <c:catAx>
        <c:axId val="4437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591-40ED-8FF4-4F78F6DC23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591-40ED-8FF4-4F78F6DC237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Sheet23!$G$9:$G$10</c:f>
              <c:strCache>
                <c:ptCount val="2"/>
                <c:pt idx="0">
                  <c:v>Ddim yn Hŷn</c:v>
                </c:pt>
                <c:pt idx="1">
                  <c:v>Hŷn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26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91-40ED-8FF4-4F78F6DC237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5182034599E-2"/>
          <c:y val="7.9367395347262948E-2"/>
          <c:w val="0.79616317775152112"/>
          <c:h val="0.7182657115178614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D04-44A0-A584-EF250ADAD0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D04-44A0-A584-EF250ADAD0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D04-44A0-A584-EF250ADAD0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Arall</c:v>
                </c:pt>
                <c:pt idx="1">
                  <c:v>Dyn</c:v>
                </c:pt>
                <c:pt idx="2">
                  <c:v>Gwraig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04-44A0-A584-EF250ADAD0D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267921254848438"/>
          <c:y val="0.84518506049983877"/>
          <c:w val="0.75498646708714978"/>
          <c:h val="0.12337867271395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3DC-4DE7-9002-98BEB89AE03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3DC-4DE7-9002-98BEB89AE033}"/>
              </c:ext>
            </c:extLst>
          </c:dPt>
          <c:cat>
            <c:strRef>
              <c:f>Sheet1!$A$2:$A$3</c:f>
              <c:strCache>
                <c:ptCount val="2"/>
                <c:pt idx="0">
                  <c:v>Hŷn</c:v>
                </c:pt>
                <c:pt idx="1">
                  <c:v>Ddim yn Hŷn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DC-4DE7-9002-98BEB89AE03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Hŷn</c:v>
                </c:pt>
                <c:pt idx="1">
                  <c:v>Ddim yn Hŷn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3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3DC-4DE7-9002-98BEB89AE0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3765312"/>
        <c:axId val="443764832"/>
      </c:barChart>
      <c:valAx>
        <c:axId val="44376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5312"/>
        <c:crosses val="autoZero"/>
        <c:crossBetween val="between"/>
      </c:valAx>
      <c:catAx>
        <c:axId val="4437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945328366951184"/>
          <c:y val="0.67508870922199427"/>
          <c:w val="0.33054671633048827"/>
          <c:h val="0.1515871185738757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Undergraduate or Postgraduate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7D-4B2D-85B9-0CD2496371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7D-4B2D-85B9-0CD2496371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7D-4B2D-85B9-0CD2496371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Sheet23!$G$9:$G$11</c:f>
              <c:strCache>
                <c:ptCount val="3"/>
                <c:pt idx="0">
                  <c:v>Is-raddedig</c:v>
                </c:pt>
                <c:pt idx="1">
                  <c:v>Ôl-raddedig</c:v>
                </c:pt>
                <c:pt idx="2">
                  <c:v>Y Swyddog llawn amser presennol</c:v>
                </c:pt>
              </c:strCache>
            </c:strRef>
          </c:cat>
          <c:val>
            <c:numRef>
              <c:f>Sheet23!$H$9:$H$11</c:f>
              <c:numCache>
                <c:formatCode>General</c:formatCode>
                <c:ptCount val="3"/>
                <c:pt idx="0">
                  <c:v>25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7D-4B2D-85B9-0CD249637146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557-4864-B6A9-6B538B1B26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557-4864-B6A9-6B538B1B26A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557-4864-B6A9-6B538B1B26A4}"/>
              </c:ext>
            </c:extLst>
          </c:dPt>
          <c:cat>
            <c:strRef>
              <c:f>Sheet1!$A$2:$A$4</c:f>
              <c:strCache>
                <c:ptCount val="3"/>
                <c:pt idx="0">
                  <c:v>Is-raddedig</c:v>
                </c:pt>
                <c:pt idx="1">
                  <c:v>Ôl-raddedig</c:v>
                </c:pt>
                <c:pt idx="2">
                  <c:v>Y Swyddog llawn amser presennol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557-4864-B6A9-6B538B1B26A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Is-raddedig</c:v>
                </c:pt>
                <c:pt idx="1">
                  <c:v>Ôl-raddedig</c:v>
                </c:pt>
                <c:pt idx="2">
                  <c:v>Y Swyddog llawn amser presennol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557-4864-B6A9-6B538B1B26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3765312"/>
        <c:axId val="443764832"/>
      </c:barChart>
      <c:valAx>
        <c:axId val="44376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5312"/>
        <c:crosses val="autoZero"/>
        <c:crossBetween val="between"/>
      </c:valAx>
      <c:catAx>
        <c:axId val="4437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Llwywdd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B1-4908-B90B-E4F883E3E4A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B1-4908-B90B-E4F883E3E4A9}"/>
              </c:ext>
            </c:extLst>
          </c:dPt>
          <c:cat>
            <c:strRef>
              <c:f>Sheet1!$A$2:$A$3</c:f>
              <c:strCache>
                <c:ptCount val="2"/>
                <c:pt idx="0">
                  <c:v>Well Peidio â Dweud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B1-4908-B90B-E4F883E3E4A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Well Peidio â Dweud</c:v>
                </c:pt>
                <c:pt idx="1">
                  <c:v>Na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</c:v>
                </c:pt>
                <c:pt idx="1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EB1-4908-B90B-E4F883E3E4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3765312"/>
        <c:axId val="443764832"/>
      </c:barChart>
      <c:valAx>
        <c:axId val="44376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5312"/>
        <c:crosses val="autoZero"/>
        <c:crossBetween val="between"/>
      </c:valAx>
      <c:catAx>
        <c:axId val="4437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675343752606937"/>
          <c:y val="0.42596557110866573"/>
          <c:w val="0.23712437478917836"/>
          <c:h val="0.148068857782668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31-49C3-9A75-3F09F81BA2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31-49C3-9A75-3F09F81BA245}"/>
              </c:ext>
            </c:extLst>
          </c:dPt>
          <c:cat>
            <c:strRef>
              <c:f>Sheet1!$A$2:$A$3</c:f>
              <c:strCache>
                <c:ptCount val="2"/>
                <c:pt idx="0">
                  <c:v>Well Peidio â Dweud</c:v>
                </c:pt>
                <c:pt idx="1">
                  <c:v>Na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9D-4DAC-8B53-0DA21A955E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43739767677554"/>
          <c:y val="6.031321002382653E-2"/>
          <c:w val="0.63732322444842915"/>
          <c:h val="0.77927830241063156"/>
        </c:manualLayout>
      </c:layout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C9-4B40-990E-5C6E50CA11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C9-4B40-990E-5C6E50CA11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C9-4B40-990E-5C6E50CA11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1C9-4B40-990E-5C6E50CA11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1C9-4B40-990E-5C6E50CA111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Sheet23!$G$9:$G$13</c:f>
              <c:strCache>
                <c:ptCount val="5"/>
                <c:pt idx="0">
                  <c:v>
Blwyddyn 0</c:v>
                </c:pt>
                <c:pt idx="1">
                  <c:v>
Blwyddyn 1</c:v>
                </c:pt>
                <c:pt idx="2">
                  <c:v>
Blwyddyn 2</c:v>
                </c:pt>
                <c:pt idx="3">
                  <c:v>
Blwyddyn 3</c:v>
                </c:pt>
                <c:pt idx="4">
                  <c:v>
Blwyddyn 4+</c:v>
                </c:pt>
              </c:strCache>
            </c:strRef>
          </c:cat>
          <c:val>
            <c:numRef>
              <c:f>Sheet23!$H$9:$H$13</c:f>
              <c:numCache>
                <c:formatCode>General</c:formatCode>
                <c:ptCount val="5"/>
                <c:pt idx="0">
                  <c:v>2</c:v>
                </c:pt>
                <c:pt idx="1">
                  <c:v>18</c:v>
                </c:pt>
                <c:pt idx="2">
                  <c:v>5</c:v>
                </c:pt>
                <c:pt idx="3">
                  <c:v>7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1C9-4B40-990E-5C6E50CA111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546600919934513E-2"/>
          <c:y val="0.8595473673323385"/>
          <c:w val="0.95629570437358702"/>
          <c:h val="0.132951015713883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Lwywdd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F4-4E58-916C-63B542E8C45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3F4-4E58-916C-63B542E8C45A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3F4-4E58-916C-63B542E8C45A}"/>
              </c:ext>
            </c:extLst>
          </c:dPt>
          <c:cat>
            <c:strRef>
              <c:f>Sheet1!$A$2:$A$6</c:f>
              <c:strCache>
                <c:ptCount val="5"/>
                <c:pt idx="0">
                  <c:v>
Blwyddyn 0</c:v>
                </c:pt>
                <c:pt idx="1">
                  <c:v>
Blwyddyn 1</c:v>
                </c:pt>
                <c:pt idx="2">
                  <c:v>
Blwyddyn 2</c:v>
                </c:pt>
                <c:pt idx="3">
                  <c:v>
Blwyddyn 3</c:v>
                </c:pt>
                <c:pt idx="4">
                  <c:v>
Blwyddyn 4+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8</c:v>
                </c:pt>
                <c:pt idx="2">
                  <c:v>0</c:v>
                </c:pt>
                <c:pt idx="3">
                  <c:v>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3F4-4E58-916C-63B542E8C4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
Blwyddyn 0</c:v>
                </c:pt>
                <c:pt idx="1">
                  <c:v>
Blwyddyn 1</c:v>
                </c:pt>
                <c:pt idx="2">
                  <c:v>
Blwyddyn 2</c:v>
                </c:pt>
                <c:pt idx="3">
                  <c:v>
Blwyddyn 3</c:v>
                </c:pt>
                <c:pt idx="4">
                  <c:v>
Blwyddyn 4+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</c:v>
                </c:pt>
                <c:pt idx="1">
                  <c:v>14</c:v>
                </c:pt>
                <c:pt idx="2">
                  <c:v>6</c:v>
                </c:pt>
                <c:pt idx="3">
                  <c:v>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3F4-4E58-916C-63B542E8C4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3765312"/>
        <c:axId val="443764832"/>
      </c:barChart>
      <c:valAx>
        <c:axId val="443764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5312"/>
        <c:crosses val="autoZero"/>
        <c:crossBetween val="between"/>
      </c:valAx>
      <c:catAx>
        <c:axId val="4437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93523559430845"/>
          <c:y val="0.33274977106403281"/>
          <c:w val="0.19991911703366255"/>
          <c:h val="0.17487373251557661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Sheet23!$H$8</c:f>
              <c:strCache>
                <c:ptCount val="1"/>
                <c:pt idx="0">
                  <c:v>Home or International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F11-419F-8074-9220D55733A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F11-419F-8074-9220D55733A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Sheet23!$G$9:$G$10</c:f>
              <c:strCache>
                <c:ptCount val="2"/>
                <c:pt idx="0">
                  <c:v>Myfyrwyr o’r DU</c:v>
                </c:pt>
                <c:pt idx="1">
                  <c:v>Myfyrwyr o’r Ryngwladol</c:v>
                </c:pt>
              </c:strCache>
            </c:strRef>
          </c:cat>
          <c:val>
            <c:numRef>
              <c:f>Sheet23!$H$9:$H$10</c:f>
              <c:numCache>
                <c:formatCode>General</c:formatCode>
                <c:ptCount val="2"/>
                <c:pt idx="0">
                  <c:v>24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F11-419F-8074-9220D55733A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D9-49CA-999E-B54CA837102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D9-49CA-999E-B54CA837102A}"/>
              </c:ext>
            </c:extLst>
          </c:dPt>
          <c:cat>
            <c:strRef>
              <c:f>Sheet1!$A$2:$A$3</c:f>
              <c:strCache>
                <c:ptCount val="2"/>
                <c:pt idx="0">
                  <c:v>Myfyrwyr o’r Ryngwladol </c:v>
                </c:pt>
                <c:pt idx="1">
                  <c:v>Myfyrwyr o’r DU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6D9-49CA-999E-B54CA83710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Sheet1!$A$2:$A$3</c:f>
              <c:strCache>
                <c:ptCount val="2"/>
                <c:pt idx="0">
                  <c:v>Myfyrwyr o’r Ryngwladol </c:v>
                </c:pt>
                <c:pt idx="1">
                  <c:v>Myfyrwyr o’r DU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D6D9-49CA-999E-B54CA83710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43765312"/>
        <c:axId val="443764832"/>
      </c:barChart>
      <c:valAx>
        <c:axId val="443764832"/>
        <c:scaling>
          <c:orientation val="minMax"/>
          <c:max val="2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5312"/>
        <c:crosses val="autoZero"/>
        <c:crossBetween val="between"/>
      </c:valAx>
      <c:catAx>
        <c:axId val="4437653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44376483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486063122161729"/>
          <c:y val="0.93208661973156626"/>
          <c:w val="0.43257607558946615"/>
          <c:h val="6.79133802684336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Cwîar</c:v>
                </c:pt>
                <c:pt idx="1">
                  <c:v>Deurywiol/Bai</c:v>
                </c:pt>
                <c:pt idx="2">
                  <c:v>Heterorywiol/Strêt</c:v>
                </c:pt>
                <c:pt idx="3">
                  <c:v>Lesbian/Hoyw/Gê</c:v>
                </c:pt>
                <c:pt idx="4">
                  <c:v>Panrhywiol </c:v>
                </c:pt>
                <c:pt idx="5">
                  <c:v>Well Peidio â Dweud	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6</c:v>
                </c:pt>
                <c:pt idx="3">
                  <c:v>3</c:v>
                </c:pt>
                <c:pt idx="4">
                  <c:v>2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91-467C-9C67-FB112ED92E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Cwîar</c:v>
                </c:pt>
                <c:pt idx="1">
                  <c:v>Deurywiol/Bai</c:v>
                </c:pt>
                <c:pt idx="2">
                  <c:v>Heterorywiol/Strêt</c:v>
                </c:pt>
                <c:pt idx="3">
                  <c:v>Lesbian/Hoyw/Gê</c:v>
                </c:pt>
                <c:pt idx="4">
                  <c:v>Panrhywiol </c:v>
                </c:pt>
                <c:pt idx="5">
                  <c:v>Well Peidio â Dweud	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</c:v>
                </c:pt>
                <c:pt idx="1">
                  <c:v>6</c:v>
                </c:pt>
                <c:pt idx="2">
                  <c:v>6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5C-4ABA-8F5C-B994AA8F8B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032302191"/>
        <c:axId val="2032302671"/>
      </c:barChart>
      <c:catAx>
        <c:axId val="203230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32302671"/>
        <c:crosses val="autoZero"/>
        <c:auto val="1"/>
        <c:lblAlgn val="ctr"/>
        <c:lblOffset val="100"/>
        <c:noMultiLvlLbl val="0"/>
      </c:catAx>
      <c:valAx>
        <c:axId val="2032302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323021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3571055379629957"/>
          <c:y val="0.63228398623385729"/>
          <c:w val="0.21652990353789237"/>
          <c:h val="8.08446181623519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1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38830770480407E-2"/>
          <c:y val="3.9706079919271865E-2"/>
          <c:w val="0.66939804494659849"/>
          <c:h val="0.782874561486634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3C-418D-BC47-CBDFF6EB18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3C-418D-BC47-CBDFF6EB18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3C-418D-BC47-CBDFF6EB18F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D3C-418D-BC47-CBDFF6EB18F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D3C-418D-BC47-CBDFF6EB18F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D3C-418D-BC47-CBDFF6EB18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Cwîar</c:v>
                </c:pt>
                <c:pt idx="1">
                  <c:v>Deurywiol/Bai</c:v>
                </c:pt>
                <c:pt idx="2">
                  <c:v>Heterorywiol/Strêt</c:v>
                </c:pt>
                <c:pt idx="3">
                  <c:v>Lesbian/Hoyw/Gê</c:v>
                </c:pt>
                <c:pt idx="4">
                  <c:v>Panrhywiol </c:v>
                </c:pt>
                <c:pt idx="5">
                  <c:v>Well Peidio â Dweud	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</c:v>
                </c:pt>
                <c:pt idx="1">
                  <c:v>8</c:v>
                </c:pt>
                <c:pt idx="2">
                  <c:v>12</c:v>
                </c:pt>
                <c:pt idx="3">
                  <c:v>5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C-4717-B6E7-EC9EEC84B60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184798156792488E-3"/>
          <c:y val="0.86935485711105864"/>
          <c:w val="0.7670899941329683"/>
          <c:h val="0.1156210760227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938830770480407E-2"/>
          <c:y val="3.9706079919271865E-2"/>
          <c:w val="0.66939804494659849"/>
          <c:h val="0.7828745614866344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D3C-418D-BC47-CBDFF6EB18F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D3C-418D-BC47-CBDFF6EB18F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D3C-418D-BC47-CBDFF6EB18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LHDTQ+</c:v>
                </c:pt>
                <c:pt idx="1">
                  <c:v>Well gen i bedio â dweud</c:v>
                </c:pt>
                <c:pt idx="2">
                  <c:v>Ddim yn LHDTQ+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21</c:v>
                </c:pt>
                <c:pt idx="1">
                  <c:v>2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CC-4717-B6E7-EC9EEC84B60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1.4184798156792488E-3"/>
          <c:y val="0.86935485711105864"/>
          <c:w val="0.7670899941329683"/>
          <c:h val="0.115621076022798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Well Peidio â Dweud	</c:v>
                </c:pt>
                <c:pt idx="1">
                  <c:v>LHDTQ+</c:v>
                </c:pt>
                <c:pt idx="2">
                  <c:v>Ddim yn LHDTQ+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</c:v>
                </c:pt>
                <c:pt idx="1">
                  <c:v>9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72-472D-84DB-90A7E6696AB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Well Peidio â Dweud	</c:v>
                </c:pt>
                <c:pt idx="1">
                  <c:v>LHDTQ+</c:v>
                </c:pt>
                <c:pt idx="2">
                  <c:v>Ddim yn LHDTQ+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72-472D-84DB-90A7E6696A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2032302191"/>
        <c:axId val="2032302671"/>
      </c:barChart>
      <c:catAx>
        <c:axId val="20323021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32302671"/>
        <c:crosses val="autoZero"/>
        <c:auto val="1"/>
        <c:lblAlgn val="ctr"/>
        <c:lblOffset val="100"/>
        <c:noMultiLvlLbl val="0"/>
      </c:catAx>
      <c:valAx>
        <c:axId val="20323026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2032302191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527037220711279"/>
          <c:y val="0.653026408708543"/>
          <c:w val="0.2278221925099089"/>
          <c:h val="0.14885530752805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05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3EC-4A4E-A060-00762B3DEB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3EC-4A4E-A060-00762B3DEB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3EC-4A4E-A060-00762B3DEBF1}"/>
              </c:ext>
            </c:extLst>
          </c:dPt>
          <c:cat>
            <c:strRef>
              <c:f>Sheet1!$A$2:$A$4</c:f>
              <c:strCache>
                <c:ptCount val="3"/>
                <c:pt idx="0">
                  <c:v>Ie</c:v>
                </c:pt>
                <c:pt idx="1">
                  <c:v>Na</c:v>
                </c:pt>
                <c:pt idx="2">
                  <c:v>Well Peidio â Dweud	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3EC-4A4E-A060-00762B3DEBF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9050">
              <a:solidFill>
                <a:schemeClr val="lt1"/>
              </a:solidFill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Ie</c:v>
                </c:pt>
                <c:pt idx="1">
                  <c:v>Na</c:v>
                </c:pt>
                <c:pt idx="2">
                  <c:v>Well Peidio â Dweud	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7BE-4FEC-8FC2-DE528FCACC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948395519"/>
        <c:axId val="1755824288"/>
      </c:barChart>
      <c:valAx>
        <c:axId val="17558242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948395519"/>
        <c:crosses val="autoZero"/>
        <c:crossBetween val="between"/>
      </c:valAx>
      <c:catAx>
        <c:axId val="948395519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7558242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9429612702830799"/>
          <c:y val="0.59943084252913403"/>
          <c:w val="0.17986351994118233"/>
          <c:h val="0.128429099260790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80190866599686E-2"/>
          <c:y val="4.7006781085084652E-2"/>
          <c:w val="0.71422591989169093"/>
          <c:h val="0.8770050916962706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Officer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CCD-4D0C-A600-885886ABA39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CCD-4D0C-A600-885886ABA39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3CCD-4D0C-A600-885886ABA3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Ie</c:v>
                </c:pt>
                <c:pt idx="1">
                  <c:v>Na</c:v>
                </c:pt>
                <c:pt idx="2">
                  <c:v>Well Peidio â Dweud	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21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CD-4D0C-A600-885886ABA393}"/>
            </c:ext>
          </c:extLst>
        </c:ser>
        <c:ser>
          <c:idx val="1"/>
          <c:order val="1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3CCD-4D0C-A600-885886ABA3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Ie</c:v>
                </c:pt>
                <c:pt idx="1">
                  <c:v>Na</c:v>
                </c:pt>
                <c:pt idx="2">
                  <c:v>Well Peidio â Dweud	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3CCD-4D0C-A600-885886ABA393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1520320758783473"/>
          <c:y val="0.72030806626316979"/>
          <c:w val="0.27099828247985192"/>
          <c:h val="0.239400407092471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68604476289139"/>
          <c:y val="6.340371563877828E-2"/>
          <c:w val="0.64534384059505845"/>
          <c:h val="0.868752075098245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Llywydd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745-4C91-AA75-40A310CF2EA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745-4C91-AA75-40A310CF2EA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9745-4C91-AA75-40A310CF2EA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745-4C91-AA75-40A310CF2EAD}"/>
              </c:ext>
            </c:extLst>
          </c:dPt>
          <c:cat>
            <c:strRef>
              <c:f>Sheet1!$A$2:$A$5</c:f>
              <c:strCache>
                <c:ptCount val="4"/>
                <c:pt idx="0">
                  <c:v>Ie (Rhugl)</c:v>
                </c:pt>
                <c:pt idx="1">
                  <c:v>Ie (Dysgu)	</c:v>
                </c:pt>
                <c:pt idx="2">
                  <c:v>Well Peidio â Dweud</c:v>
                </c:pt>
                <c:pt idx="3">
                  <c:v>Na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</c:v>
                </c:pt>
                <c:pt idx="1">
                  <c:v>5</c:v>
                </c:pt>
                <c:pt idx="2">
                  <c:v>0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D-4D4B-B7C2-573243478B0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Gwirfoddolwr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Ie (Rhugl)</c:v>
                </c:pt>
                <c:pt idx="1">
                  <c:v>Ie (Dysgu)	</c:v>
                </c:pt>
                <c:pt idx="2">
                  <c:v>Well Peidio â Dweud</c:v>
                </c:pt>
                <c:pt idx="3">
                  <c:v>Na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745-4C91-AA75-40A310CF2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228767"/>
        <c:axId val="1023229247"/>
      </c:barChart>
      <c:valAx>
        <c:axId val="102322924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3228767"/>
        <c:crosses val="autoZero"/>
        <c:crossBetween val="between"/>
      </c:valAx>
      <c:catAx>
        <c:axId val="1023228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n-US"/>
          </a:p>
        </c:txPr>
        <c:crossAx val="1023229247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520338329167439"/>
          <c:y val="0.56276888168945238"/>
          <c:w val="0.34245729550634285"/>
          <c:h val="4.97355287370756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/>
    <cs:fillRef idx="2">
      <cs:styleClr val="auto"/>
    </cs:fillRef>
    <cs:effectRef idx="1"/>
    <cs:fontRef idx="minor">
      <a:schemeClr val="dk1"/>
    </cs:fontRef>
    <cs:spPr/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CBA3D-3744-7E4B-BF9C-19CE4A67BE32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F7253-A811-A243-9FFD-2889D72F51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00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*interesting because we also saw more female engagement in student surveys </a:t>
            </a:r>
          </a:p>
          <a:p>
            <a:endParaRPr lang="en-GB" dirty="0"/>
          </a:p>
          <a:p>
            <a:r>
              <a:rPr lang="en-GB" dirty="0"/>
              <a:t>https://www.gov.wales</a:t>
            </a:r>
          </a:p>
          <a:p>
            <a:r>
              <a:rPr lang="en-GB" dirty="0"/>
              <a:t>March 2021 census: Ceredigion and Cardiff had the highest proportion of residents who answered that their gender was different to that described at birth (0.7%)</a:t>
            </a:r>
          </a:p>
          <a:p>
            <a:r>
              <a:rPr lang="en-GB" dirty="0"/>
              <a:t>Percentage of “other” in candidates is 9.4%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94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Gov.wales</a:t>
            </a:r>
            <a:r>
              <a:rPr lang="en-GB" dirty="0"/>
              <a:t>: Only 3% of the overall population identified with a sexual orientation other than heterosexual in 2021, compared to around 65% of the voters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2315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Maybe edit this slide*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1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651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073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5469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Figure out </a:t>
            </a:r>
            <a:r>
              <a:rPr lang="en-GB" dirty="0" err="1"/>
              <a:t>llwywdd</a:t>
            </a:r>
            <a:r>
              <a:rPr lang="en-GB" dirty="0"/>
              <a:t> and vol for this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7662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Can’t find this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BF7253-A811-A243-9FFD-2889D72F51B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6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BF7253-A811-A243-9FFD-2889D72F51B3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49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83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402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9F646033-2694-F237-66FC-8E5EFC6D43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33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500100" y="6250154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E6E4320B-C5A4-B4FD-F920-B837B7ED10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3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65BD6B0-70C1-7A54-5B0D-336502995E24}"/>
              </a:ext>
            </a:extLst>
          </p:cNvPr>
          <p:cNvGrpSpPr/>
          <p:nvPr userDrawn="1"/>
        </p:nvGrpSpPr>
        <p:grpSpPr>
          <a:xfrm>
            <a:off x="126561" y="6188197"/>
            <a:ext cx="3064471" cy="503583"/>
            <a:chOff x="126561" y="6188197"/>
            <a:chExt cx="3064471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6" name="Oval 25"/>
          <p:cNvSpPr/>
          <p:nvPr userDrawn="1"/>
        </p:nvSpPr>
        <p:spPr>
          <a:xfrm>
            <a:off x="3297141" y="6188197"/>
            <a:ext cx="528007" cy="503583"/>
          </a:xfrm>
          <a:prstGeom prst="ellipse">
            <a:avLst/>
          </a:prstGeom>
          <a:solidFill>
            <a:srgbClr val="CA252C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 userDrawn="1"/>
        </p:nvSpPr>
        <p:spPr>
          <a:xfrm>
            <a:off x="3931257" y="6188197"/>
            <a:ext cx="528007" cy="503583"/>
          </a:xfrm>
          <a:prstGeom prst="ellipse">
            <a:avLst/>
          </a:prstGeom>
          <a:solidFill>
            <a:srgbClr val="F7941F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 userDrawn="1"/>
        </p:nvSpPr>
        <p:spPr>
          <a:xfrm>
            <a:off x="4565373" y="6188197"/>
            <a:ext cx="528007" cy="503583"/>
          </a:xfrm>
          <a:prstGeom prst="ellipse">
            <a:avLst/>
          </a:prstGeom>
          <a:solidFill>
            <a:srgbClr val="00AF50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 userDrawn="1"/>
        </p:nvSpPr>
        <p:spPr>
          <a:xfrm>
            <a:off x="5199488" y="6188197"/>
            <a:ext cx="528007" cy="503583"/>
          </a:xfrm>
          <a:prstGeom prst="ellipse">
            <a:avLst/>
          </a:prstGeom>
          <a:solidFill>
            <a:srgbClr val="0171A3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/>
          <p:cNvSpPr/>
          <p:nvPr userDrawn="1"/>
        </p:nvSpPr>
        <p:spPr>
          <a:xfrm>
            <a:off x="5833604" y="6188197"/>
            <a:ext cx="528007" cy="503583"/>
          </a:xfrm>
          <a:prstGeom prst="ellipse">
            <a:avLst/>
          </a:prstGeom>
          <a:solidFill>
            <a:srgbClr val="95277D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5EE7D1F-F62E-C29B-7E04-8CE3DAEA18CB}"/>
              </a:ext>
            </a:extLst>
          </p:cNvPr>
          <p:cNvGrpSpPr/>
          <p:nvPr userDrawn="1"/>
        </p:nvGrpSpPr>
        <p:grpSpPr>
          <a:xfrm>
            <a:off x="760677" y="6188197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2C6F4C41-4CF0-4E33-0ACB-680A4B159876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C67F3B6-26AA-8000-CF3B-C5E261616507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DC777DB-1F8E-9213-9CEA-B35305E0156C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7110ED-5FBE-E120-4DFD-F3DE1AA741ED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D4E6750-1449-4889-F2D2-68310CA70BE5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84D81655-9836-4663-7056-D3B662900A5D}"/>
              </a:ext>
            </a:extLst>
          </p:cNvPr>
          <p:cNvSpPr/>
          <p:nvPr userDrawn="1"/>
        </p:nvSpPr>
        <p:spPr>
          <a:xfrm>
            <a:off x="3944264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2D1C0B6-E904-4583-4085-E798C888804D}"/>
              </a:ext>
            </a:extLst>
          </p:cNvPr>
          <p:cNvSpPr/>
          <p:nvPr userDrawn="1"/>
        </p:nvSpPr>
        <p:spPr>
          <a:xfrm>
            <a:off x="4578380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B75EE5B-1985-BAC7-8672-A8C480187F9E}"/>
              </a:ext>
            </a:extLst>
          </p:cNvPr>
          <p:cNvSpPr/>
          <p:nvPr userDrawn="1"/>
        </p:nvSpPr>
        <p:spPr>
          <a:xfrm>
            <a:off x="5212496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979EEDE-0D35-75DD-114F-FA7A3E8BA23A}"/>
              </a:ext>
            </a:extLst>
          </p:cNvPr>
          <p:cNvSpPr/>
          <p:nvPr userDrawn="1"/>
        </p:nvSpPr>
        <p:spPr>
          <a:xfrm>
            <a:off x="5846611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53AD9D6-C89C-34A4-418C-313EF9E32A0D}"/>
              </a:ext>
            </a:extLst>
          </p:cNvPr>
          <p:cNvSpPr/>
          <p:nvPr userDrawn="1"/>
        </p:nvSpPr>
        <p:spPr>
          <a:xfrm>
            <a:off x="6480727" y="6188197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7BB188FF-61F1-7CFE-451D-6206DBB6E7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08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0" b="94527" l="9948" r="89529">
                        <a14:foregroundMark x1="49215" y1="53234" x2="49215" y2="53234"/>
                        <a14:foregroundMark x1="38220" y1="43781" x2="38220" y2="43781"/>
                        <a14:foregroundMark x1="35602" y1="94527" x2="35602" y2="94527"/>
                        <a14:foregroundMark x1="60209" y1="31841" x2="60209" y2="31841"/>
                        <a14:foregroundMark x1="34555" y1="49751" x2="34555" y2="49751"/>
                        <a14:foregroundMark x1="55497" y1="29353" x2="55497" y2="29353"/>
                        <a14:foregroundMark x1="59162" y1="34328" x2="39267" y2="48259"/>
                        <a14:foregroundMark x1="49215" y1="42289" x2="60209" y2="35323"/>
                        <a14:foregroundMark x1="29843" y1="68657" x2="29843" y2="63184"/>
                        <a14:foregroundMark x1="55497" y1="39801" x2="50785" y2="31343"/>
                        <a14:foregroundMark x1="59162" y1="45274" x2="43455" y2="52736"/>
                        <a14:foregroundMark x1="47120" y1="52736" x2="58115" y2="70149"/>
                        <a14:foregroundMark x1="58115" y1="70149" x2="51832" y2="37313"/>
                        <a14:foregroundMark x1="32461" y1="29353" x2="32461" y2="29353"/>
                        <a14:foregroundMark x1="20942" y1="47761" x2="20942" y2="47761"/>
                        <a14:foregroundMark x1="37173" y1="86567" x2="37173" y2="86567"/>
                        <a14:backgroundMark x1="83770" y1="88557" x2="83770" y2="88557"/>
                        <a14:backgroundMark x1="83770" y1="88557" x2="83770" y2="88557"/>
                        <a14:backgroundMark x1="83770" y1="88557" x2="83770" y2="83582"/>
                        <a14:backgroundMark x1="83770" y1="82587" x2="83770" y2="82587"/>
                        <a14:backgroundMark x1="85340" y1="8458" x2="95812" y2="66169"/>
                        <a14:backgroundMark x1="95812" y1="66169" x2="66492" y2="99005"/>
                        <a14:backgroundMark x1="4188" y1="5970" x2="4188" y2="59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C49EEFE-785A-C1AE-C286-3837372780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32413" y="6270870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>
                <a:ln w="0"/>
                <a:solidFill>
                  <a:schemeClr val="bg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224884" y="6112922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CA7E08-78BA-9106-A001-FA0ADA1EAB76}"/>
              </a:ext>
            </a:extLst>
          </p:cNvPr>
          <p:cNvGrpSpPr/>
          <p:nvPr userDrawn="1"/>
        </p:nvGrpSpPr>
        <p:grpSpPr>
          <a:xfrm>
            <a:off x="211877" y="6112923"/>
            <a:ext cx="3064471" cy="503583"/>
            <a:chOff x="126561" y="6188197"/>
            <a:chExt cx="3064471" cy="503583"/>
          </a:xfrm>
          <a:solidFill>
            <a:schemeClr val="bg1"/>
          </a:solidFill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8CD438A5-2208-EB89-C961-0D8DAD99F140}"/>
                </a:ext>
              </a:extLst>
            </p:cNvPr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96004EBB-C256-8984-B3E7-3E3AC803F91D}"/>
                </a:ext>
              </a:extLst>
            </p:cNvPr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2C4860C-E9AF-8C44-D4F1-4E39AF3AF539}"/>
                </a:ext>
              </a:extLst>
            </p:cNvPr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CE3D8C9-0A67-7D4F-1829-1AFDF001D8B9}"/>
                </a:ext>
              </a:extLst>
            </p:cNvPr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EA92C7-B4FA-B66D-7741-F4329522C598}"/>
                </a:ext>
              </a:extLst>
            </p:cNvPr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grpFill/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45304D0-8E6B-5487-6FC2-7110A0DDC920}"/>
              </a:ext>
            </a:extLst>
          </p:cNvPr>
          <p:cNvSpPr/>
          <p:nvPr userDrawn="1"/>
        </p:nvSpPr>
        <p:spPr>
          <a:xfrm>
            <a:off x="3395464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CA25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A057560-F3BF-8072-3DE4-A35082CC334D}"/>
              </a:ext>
            </a:extLst>
          </p:cNvPr>
          <p:cNvSpPr/>
          <p:nvPr userDrawn="1"/>
        </p:nvSpPr>
        <p:spPr>
          <a:xfrm>
            <a:off x="4029580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F794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DC7C6B7-872A-C346-C927-43E6914EF811}"/>
              </a:ext>
            </a:extLst>
          </p:cNvPr>
          <p:cNvSpPr/>
          <p:nvPr userDrawn="1"/>
        </p:nvSpPr>
        <p:spPr>
          <a:xfrm>
            <a:off x="4663696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0A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CBDABD-C9AA-CFD1-6385-E83DE9EE504A}"/>
              </a:ext>
            </a:extLst>
          </p:cNvPr>
          <p:cNvSpPr/>
          <p:nvPr userDrawn="1"/>
        </p:nvSpPr>
        <p:spPr>
          <a:xfrm>
            <a:off x="5297811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0171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6FE09C-22E7-DD0D-BCD9-3E8C8F5D4174}"/>
              </a:ext>
            </a:extLst>
          </p:cNvPr>
          <p:cNvSpPr/>
          <p:nvPr userDrawn="1"/>
        </p:nvSpPr>
        <p:spPr>
          <a:xfrm>
            <a:off x="5931927" y="6112923"/>
            <a:ext cx="528007" cy="503583"/>
          </a:xfrm>
          <a:prstGeom prst="ellipse">
            <a:avLst/>
          </a:prstGeom>
          <a:solidFill>
            <a:schemeClr val="bg1"/>
          </a:solidFill>
          <a:ln>
            <a:solidFill>
              <a:srgbClr val="9527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B65DA4F5-018E-8F26-C259-D34C74F987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03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0E0D1E75-6A6E-0905-47BD-F48B6837F2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7802" y="-2220"/>
            <a:ext cx="794197" cy="83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9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6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07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906FE-77EC-2C58-AE73-FD3FC869C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19FF6D-AAFE-D038-9E4A-245E2A691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CC641B-B47B-D4DE-9A6A-B7EB5EF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D60560-9A84-C72C-56D9-7E0F844F6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1178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621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9667248" y="6404044"/>
            <a:ext cx="2559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</a:t>
            </a:r>
            <a:r>
              <a:rPr lang="en-US" sz="1400" b="0" cap="none" spc="0" baseline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| </a:t>
            </a:r>
            <a:r>
              <a:rPr lang="en-US" sz="1400" b="0" cap="none" spc="0">
                <a:ln w="0"/>
                <a:solidFill>
                  <a:srgbClr val="993365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abersu.co.uk</a:t>
            </a:r>
          </a:p>
          <a:p>
            <a:endParaRPr lang="en-GB" sz="1400" b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126561" y="6188197"/>
            <a:ext cx="6235050" cy="503583"/>
            <a:chOff x="126561" y="6188197"/>
            <a:chExt cx="6235050" cy="503583"/>
          </a:xfrm>
        </p:grpSpPr>
        <p:sp>
          <p:nvSpPr>
            <p:cNvPr id="21" name="Oval 20"/>
            <p:cNvSpPr/>
            <p:nvPr userDrawn="1"/>
          </p:nvSpPr>
          <p:spPr>
            <a:xfrm>
              <a:off x="12656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76067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/>
            <p:cNvSpPr/>
            <p:nvPr userDrawn="1"/>
          </p:nvSpPr>
          <p:spPr>
            <a:xfrm>
              <a:off x="139479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2028909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Oval 24"/>
            <p:cNvSpPr/>
            <p:nvPr userDrawn="1"/>
          </p:nvSpPr>
          <p:spPr>
            <a:xfrm>
              <a:off x="2663025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Oval 25"/>
            <p:cNvSpPr/>
            <p:nvPr userDrawn="1"/>
          </p:nvSpPr>
          <p:spPr>
            <a:xfrm>
              <a:off x="3297141" y="6188197"/>
              <a:ext cx="528007" cy="503583"/>
            </a:xfrm>
            <a:prstGeom prst="ellipse">
              <a:avLst/>
            </a:prstGeom>
            <a:solidFill>
              <a:srgbClr val="CA252C"/>
            </a:solidFill>
            <a:ln>
              <a:solidFill>
                <a:srgbClr val="CA252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Oval 26"/>
            <p:cNvSpPr/>
            <p:nvPr userDrawn="1"/>
          </p:nvSpPr>
          <p:spPr>
            <a:xfrm>
              <a:off x="3931257" y="6188197"/>
              <a:ext cx="528007" cy="503583"/>
            </a:xfrm>
            <a:prstGeom prst="ellipse">
              <a:avLst/>
            </a:prstGeom>
            <a:solidFill>
              <a:srgbClr val="F7941F"/>
            </a:solidFill>
            <a:ln>
              <a:solidFill>
                <a:srgbClr val="F794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4565373" y="6188197"/>
              <a:ext cx="528007" cy="503583"/>
            </a:xfrm>
            <a:prstGeom prst="ellipse">
              <a:avLst/>
            </a:prstGeom>
            <a:solidFill>
              <a:srgbClr val="00AF50"/>
            </a:solidFill>
            <a:ln>
              <a:solidFill>
                <a:srgbClr val="00AF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5199488" y="6188197"/>
              <a:ext cx="528007" cy="503583"/>
            </a:xfrm>
            <a:prstGeom prst="ellipse">
              <a:avLst/>
            </a:prstGeom>
            <a:solidFill>
              <a:srgbClr val="0171A3"/>
            </a:solidFill>
            <a:ln>
              <a:solidFill>
                <a:srgbClr val="0171A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5833604" y="6188197"/>
              <a:ext cx="528007" cy="503583"/>
            </a:xfrm>
            <a:prstGeom prst="ellipse">
              <a:avLst/>
            </a:prstGeom>
            <a:solidFill>
              <a:srgbClr val="95277D"/>
            </a:solidFill>
            <a:ln>
              <a:solidFill>
                <a:srgbClr val="9527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453" b="100000" l="9948" r="89529">
                        <a14:foregroundMark x1="47644" y1="53731" x2="47644" y2="53731"/>
                        <a14:foregroundMark x1="45550" y1="58209" x2="45550" y2="58209"/>
                        <a14:foregroundMark x1="56545" y1="41791" x2="56545" y2="41791"/>
                        <a14:foregroundMark x1="63874" y1="50249" x2="63874" y2="50249"/>
                        <a14:foregroundMark x1="70157" y1="63184" x2="70157" y2="63184"/>
                        <a14:foregroundMark x1="40314" y1="20398" x2="40314" y2="20398"/>
                        <a14:foregroundMark x1="18848" y1="65672" x2="18848" y2="65672"/>
                        <a14:foregroundMark x1="35602" y1="94030" x2="35602" y2="94030"/>
                        <a14:backgroundMark x1="72775" y1="86070" x2="72775" y2="86070"/>
                        <a14:backgroundMark x1="18848" y1="89552" x2="18848" y2="89552"/>
                        <a14:backgroundMark x1="14136" y1="17910" x2="14136" y2="17910"/>
                        <a14:backgroundMark x1="95288" y1="20398" x2="95288" y2="20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7803" y="-1"/>
            <a:ext cx="794197" cy="833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588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303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507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67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5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85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02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A25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1650B-4354-4F94-894B-C608F5976BC6}" type="datetimeFigureOut">
              <a:rPr lang="en-GB" smtClean="0"/>
              <a:t>24/06/2026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D885C-2E47-4405-B749-978102DA75E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526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0.xml"/><Relationship Id="rId5" Type="http://schemas.openxmlformats.org/officeDocument/2006/relationships/chart" Target="../charts/chart19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6.xml"/><Relationship Id="rId5" Type="http://schemas.openxmlformats.org/officeDocument/2006/relationships/chart" Target="../charts/chart25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8.xml"/><Relationship Id="rId5" Type="http://schemas.openxmlformats.org/officeDocument/2006/relationships/chart" Target="../charts/chart27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jaw151@aber.ac.uk" TargetMode="External"/><Relationship Id="rId2" Type="http://schemas.openxmlformats.org/officeDocument/2006/relationships/hyperlink" Target="mailto:union.elections@aber.ac.u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0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59259" y="1171658"/>
            <a:ext cx="4544787" cy="4544787"/>
            <a:chOff x="0" y="0"/>
            <a:chExt cx="837653" cy="8376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7653" cy="837653"/>
            </a:xfrm>
            <a:custGeom>
              <a:avLst/>
              <a:gdLst/>
              <a:ahLst/>
              <a:cxnLst/>
              <a:rect l="l" t="t" r="r" b="b"/>
              <a:pathLst>
                <a:path w="837653" h="837653">
                  <a:moveTo>
                    <a:pt x="418826" y="0"/>
                  </a:moveTo>
                  <a:cubicBezTo>
                    <a:pt x="187515" y="0"/>
                    <a:pt x="0" y="187515"/>
                    <a:pt x="0" y="418826"/>
                  </a:cubicBezTo>
                  <a:cubicBezTo>
                    <a:pt x="0" y="650138"/>
                    <a:pt x="187515" y="837653"/>
                    <a:pt x="418826" y="837653"/>
                  </a:cubicBezTo>
                  <a:cubicBezTo>
                    <a:pt x="650138" y="837653"/>
                    <a:pt x="837653" y="650138"/>
                    <a:pt x="837653" y="418826"/>
                  </a:cubicBezTo>
                  <a:cubicBezTo>
                    <a:pt x="837653" y="187515"/>
                    <a:pt x="650138" y="0"/>
                    <a:pt x="418826" y="0"/>
                  </a:cubicBezTo>
                  <a:close/>
                </a:path>
              </a:pathLst>
            </a:custGeom>
            <a:solidFill>
              <a:srgbClr val="C9252B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8530" y="21380"/>
              <a:ext cx="680593" cy="737743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" name="Freeform 5"/>
          <p:cNvSpPr/>
          <p:nvPr/>
        </p:nvSpPr>
        <p:spPr>
          <a:xfrm>
            <a:off x="858186" y="1370585"/>
            <a:ext cx="4146932" cy="4146932"/>
          </a:xfrm>
          <a:custGeom>
            <a:avLst/>
            <a:gdLst/>
            <a:ahLst/>
            <a:cxnLst/>
            <a:rect l="l" t="t" r="r" b="b"/>
            <a:pathLst>
              <a:path w="6220398" h="6220398">
                <a:moveTo>
                  <a:pt x="0" y="0"/>
                </a:moveTo>
                <a:lnTo>
                  <a:pt x="6220398" y="0"/>
                </a:lnTo>
                <a:lnTo>
                  <a:pt x="6220398" y="6220397"/>
                </a:lnTo>
                <a:lnTo>
                  <a:pt x="0" y="62203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974725" y="1425585"/>
            <a:ext cx="4036931" cy="4036931"/>
          </a:xfrm>
          <a:custGeom>
            <a:avLst/>
            <a:gdLst/>
            <a:ahLst/>
            <a:cxnLst/>
            <a:rect l="l" t="t" r="r" b="b"/>
            <a:pathLst>
              <a:path w="6055396" h="6055396">
                <a:moveTo>
                  <a:pt x="0" y="0"/>
                </a:moveTo>
                <a:lnTo>
                  <a:pt x="6055397" y="0"/>
                </a:lnTo>
                <a:lnTo>
                  <a:pt x="6055397" y="6055397"/>
                </a:lnTo>
                <a:lnTo>
                  <a:pt x="0" y="605539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13215" y="1599776"/>
            <a:ext cx="3870584" cy="3688549"/>
            <a:chOff x="0" y="0"/>
            <a:chExt cx="852913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52913" cy="812800"/>
            </a:xfrm>
            <a:custGeom>
              <a:avLst/>
              <a:gdLst/>
              <a:ahLst/>
              <a:cxnLst/>
              <a:rect l="l" t="t" r="r" b="b"/>
              <a:pathLst>
                <a:path w="852913" h="812800">
                  <a:moveTo>
                    <a:pt x="426456" y="0"/>
                  </a:moveTo>
                  <a:cubicBezTo>
                    <a:pt x="190931" y="0"/>
                    <a:pt x="0" y="181951"/>
                    <a:pt x="0" y="406400"/>
                  </a:cubicBezTo>
                  <a:cubicBezTo>
                    <a:pt x="0" y="630849"/>
                    <a:pt x="190931" y="812800"/>
                    <a:pt x="426456" y="812800"/>
                  </a:cubicBezTo>
                  <a:cubicBezTo>
                    <a:pt x="661982" y="812800"/>
                    <a:pt x="852913" y="630849"/>
                    <a:pt x="852913" y="406400"/>
                  </a:cubicBezTo>
                  <a:cubicBezTo>
                    <a:pt x="852913" y="181951"/>
                    <a:pt x="661982" y="0"/>
                    <a:pt x="426456" y="0"/>
                  </a:cubicBezTo>
                  <a:close/>
                </a:path>
              </a:pathLst>
            </a:custGeom>
            <a:solidFill>
              <a:srgbClr val="FEFEFE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9961" y="19050"/>
              <a:ext cx="692992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974725" y="1599777"/>
            <a:ext cx="3988619" cy="3988603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0921" r="-20921"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2931652" y="500576"/>
            <a:ext cx="2928425" cy="5856849"/>
          </a:xfrm>
          <a:custGeom>
            <a:avLst/>
            <a:gdLst/>
            <a:ahLst/>
            <a:cxnLst/>
            <a:rect l="l" t="t" r="r" b="b"/>
            <a:pathLst>
              <a:path w="4392637" h="8785274">
                <a:moveTo>
                  <a:pt x="0" y="0"/>
                </a:moveTo>
                <a:lnTo>
                  <a:pt x="4392637" y="0"/>
                </a:lnTo>
                <a:lnTo>
                  <a:pt x="4392637" y="8785274"/>
                </a:lnTo>
                <a:lnTo>
                  <a:pt x="0" y="878527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 rot="-5400000">
            <a:off x="-1218014" y="2898940"/>
            <a:ext cx="3449243" cy="1013215"/>
          </a:xfrm>
          <a:custGeom>
            <a:avLst/>
            <a:gdLst/>
            <a:ahLst/>
            <a:cxnLst/>
            <a:rect l="l" t="t" r="r" b="b"/>
            <a:pathLst>
              <a:path w="5173865" h="1519823">
                <a:moveTo>
                  <a:pt x="0" y="0"/>
                </a:moveTo>
                <a:lnTo>
                  <a:pt x="5173865" y="0"/>
                </a:lnTo>
                <a:lnTo>
                  <a:pt x="5173865" y="1519822"/>
                </a:lnTo>
                <a:lnTo>
                  <a:pt x="0" y="151982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869201" y="1568766"/>
            <a:ext cx="288029" cy="288029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30710" y="4971103"/>
            <a:ext cx="288029" cy="288029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69218" y="6059727"/>
            <a:ext cx="1887995" cy="188799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5426" y="290069"/>
            <a:ext cx="791463" cy="791463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5361848" y="-598101"/>
            <a:ext cx="1196202" cy="1196202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866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752411" y="2567461"/>
            <a:ext cx="6109311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47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Etholiadau</a:t>
            </a:r>
            <a:endParaRPr kumimoji="0" lang="en-US" sz="4400" b="1" i="0" u="none" strike="noStrike" kern="1200" cap="none" spc="347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347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 Gwanwyn 2026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860078" y="6274595"/>
            <a:ext cx="3745012" cy="2290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9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Rydyn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ni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am i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fyfyrwyr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Aber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garu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</a:t>
            </a:r>
            <a:r>
              <a:rPr kumimoji="0" lang="en-US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bywyd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F5F5F5"/>
                </a:solidFill>
                <a:effectLst/>
                <a:uLnTx/>
                <a:uFillTx/>
                <a:latin typeface="Montserrat Ultra-Bold Italics"/>
                <a:ea typeface="Montserrat Ultra-Bold Italics"/>
                <a:cs typeface="Montserrat Ultra-Bold Italics"/>
                <a:sym typeface="Montserrat Ultra-Bold Italics"/>
              </a:rPr>
              <a:t> myfyrwyr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F5F5F5"/>
              </a:solidFill>
              <a:effectLst/>
              <a:uLnTx/>
              <a:uFillTx/>
              <a:latin typeface="Montserrat Ultra-Bold"/>
              <a:ea typeface="Montserrat Ultra-Bold"/>
              <a:cs typeface="Montserrat Ultra-Bold"/>
              <a:sym typeface="Montserrat Ultra-Bold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099890" y="3953367"/>
            <a:ext cx="5712156" cy="1053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Ystadegau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Amrywioldeb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Montserrat Bold"/>
                <a:cs typeface="Montserrat Bold"/>
                <a:sym typeface="Montserrat Bold"/>
              </a:rPr>
              <a:t>Ymgeiswyr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Montserrat Bold"/>
              <a:cs typeface="Montserrat Bold"/>
              <a:sym typeface="Montserrat 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5304537" y="5565962"/>
            <a:ext cx="791463" cy="791463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3531B64-2B40-777E-8968-D84E240845D4}"/>
              </a:ext>
            </a:extLst>
          </p:cNvPr>
          <p:cNvSpPr txBox="1"/>
          <p:nvPr/>
        </p:nvSpPr>
        <p:spPr>
          <a:xfrm>
            <a:off x="9507775" y="6251066"/>
            <a:ext cx="25595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umaber.co.uk | abersu.co.uk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FD8944-C94D-CAD7-44F0-D9ABB858C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9F44EBF-45F5-8414-1A0F-1EB4AFC23F71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CCA0F3A-C80C-CE7A-EED3-AC93F4A3A103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C9419A08-E89A-1C05-634B-3757C12AC30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C1F4230E-1D7D-088A-0130-EFB90F40DD14}"/>
              </a:ext>
            </a:extLst>
          </p:cNvPr>
          <p:cNvSpPr txBox="1">
            <a:spLocks/>
          </p:cNvSpPr>
          <p:nvPr/>
        </p:nvSpPr>
        <p:spPr>
          <a:xfrm>
            <a:off x="624088" y="811504"/>
            <a:ext cx="10445675" cy="615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Adran </a:t>
            </a:r>
            <a:r>
              <a:rPr lang="en-GB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Academaidd</a:t>
            </a: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lang="en-GB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7B0E6C6-1D31-1C83-3AB7-EAE0306C8E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1283680"/>
              </p:ext>
            </p:extLst>
          </p:nvPr>
        </p:nvGraphicFramePr>
        <p:xfrm>
          <a:off x="264160" y="1716651"/>
          <a:ext cx="6771640" cy="4573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BF4262A-FC68-4CDF-91A2-85808FF1C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0581573"/>
              </p:ext>
            </p:extLst>
          </p:nvPr>
        </p:nvGraphicFramePr>
        <p:xfrm>
          <a:off x="7396765" y="1862425"/>
          <a:ext cx="4673600" cy="4184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181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19C296-7AD6-763C-D66B-26BA6E451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9B6B34E-488C-A19A-185E-6BED7FC66F64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C4204DC-02E5-B88A-D488-FC3782E82D29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C0E3D4C-CB05-B625-574E-8258F197837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D7B1E9A0-A815-CF08-4052-4D29FED90AAB}"/>
              </a:ext>
            </a:extLst>
          </p:cNvPr>
          <p:cNvSpPr txBox="1">
            <a:spLocks/>
          </p:cNvSpPr>
          <p:nvPr/>
        </p:nvSpPr>
        <p:spPr>
          <a:xfrm>
            <a:off x="624088" y="811504"/>
            <a:ext cx="10445675" cy="615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Cyfadran</a:t>
            </a:r>
            <a:r>
              <a:rPr lang="en-GB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lang="en-GB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22EE8EA1-BCAB-EACB-561B-3DACD8ABDD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6449249"/>
              </p:ext>
            </p:extLst>
          </p:nvPr>
        </p:nvGraphicFramePr>
        <p:xfrm>
          <a:off x="7020232" y="1427236"/>
          <a:ext cx="4905353" cy="4619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6373BEF3-328E-4C80-8BC4-FFEC4BBEEE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274984"/>
              </p:ext>
            </p:extLst>
          </p:nvPr>
        </p:nvGraphicFramePr>
        <p:xfrm>
          <a:off x="766917" y="1700981"/>
          <a:ext cx="5712542" cy="424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5493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7FFADF-5F3E-2236-BC55-918FCF069E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CA5CCF2-AAD4-8ED9-BD00-81C9C313A91C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87031D7-C45C-E8B5-6B76-F511E557E684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23A3810A-1C39-917F-83B3-8996AC6D9BD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14613E-5FD6-3F37-F5D9-A860C9ABAAE1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cy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Myfyrwyr Hŷn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E615B6-4151-B94A-E30D-6A1CCD11EA1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26249"/>
              </p:ext>
            </p:extLst>
          </p:nvPr>
        </p:nvGraphicFramePr>
        <p:xfrm>
          <a:off x="7177786" y="1777980"/>
          <a:ext cx="4340329" cy="419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14872F2-834A-5C75-27F0-302C06E37348}"/>
              </a:ext>
            </a:extLst>
          </p:cNvPr>
          <p:cNvSpPr txBox="1"/>
          <p:nvPr/>
        </p:nvSpPr>
        <p:spPr>
          <a:xfrm>
            <a:off x="5153891" y="470812"/>
            <a:ext cx="5959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y-GB" sz="14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 myfyriwr hŷn yn golygu unrhyw un sy’n mynd i’r brifysgol neu’r coleg wedi cyfnod y tu allan i addysg llawn amser. Gan amlaf, bydd hyn yn golygu myfyrwyr dros 21 oed wrth ddechrau eu hastudiaethau is-raddedig, neu dros 25 oed ar ddechrau eu hastudiaethau ôl-raddedig.</a:t>
            </a:r>
            <a:endParaRPr lang="en-GB" sz="1400" i="1" dirty="0">
              <a:solidFill>
                <a:schemeClr val="bg1"/>
              </a:solidFill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176CCA3E-D14F-0DCF-5997-AB37598A1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686201"/>
              </p:ext>
            </p:extLst>
          </p:nvPr>
        </p:nvGraphicFramePr>
        <p:xfrm>
          <a:off x="647174" y="1821005"/>
          <a:ext cx="5712542" cy="424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29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BCEC78-2B14-6BAF-F310-D30EEAC147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73EE56A-6F2D-27C6-BBBC-7778DB7893C7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F618488-CC54-CF79-054D-EAF5B477A97C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12E4EF7-7618-2702-0575-5F09450370C4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8678B5B-831E-2ED5-58B8-302CEE640CB9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Is-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raddedig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neu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Ôl-raddedig</a:t>
            </a:r>
            <a:endParaRPr lang="en-GB" sz="3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A1AF36D-93F5-9852-F626-F3B5F4CB3D2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75930"/>
              </p:ext>
            </p:extLst>
          </p:nvPr>
        </p:nvGraphicFramePr>
        <p:xfrm>
          <a:off x="6359716" y="1580957"/>
          <a:ext cx="6118018" cy="4489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ontent Placeholder 9">
            <a:extLst>
              <a:ext uri="{FF2B5EF4-FFF2-40B4-BE49-F238E27FC236}">
                <a16:creationId xmlns:a16="http://schemas.microsoft.com/office/drawing/2014/main" id="{86E3B97D-FB51-9D55-F93D-DB43358216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9151213"/>
              </p:ext>
            </p:extLst>
          </p:nvPr>
        </p:nvGraphicFramePr>
        <p:xfrm>
          <a:off x="647174" y="1821005"/>
          <a:ext cx="5712542" cy="424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620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A56E5D-BD32-EF67-EA1E-7EA5829EC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7AE5504-79D8-AFDD-791D-5A17A61ADC61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F6AB0B5-A040-A033-D4D3-49716DD406CF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3EAE1FC7-C7E6-5538-62E3-704215E748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16A4F1C-7B69-9F4E-1FB2-474704D1BBBE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sy’n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rhiant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neu’n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ofalwr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ED6320D1-6CF3-D7A6-98B5-905D922B81B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3622511"/>
              </p:ext>
            </p:extLst>
          </p:nvPr>
        </p:nvGraphicFramePr>
        <p:xfrm>
          <a:off x="1089860" y="1876665"/>
          <a:ext cx="5514140" cy="389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3F7E89-7B57-73B9-8374-62202DA88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8976011"/>
              </p:ext>
            </p:extLst>
          </p:nvPr>
        </p:nvGraphicFramePr>
        <p:xfrm>
          <a:off x="7108397" y="1876665"/>
          <a:ext cx="4664504" cy="3898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34198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10D85A-9BA0-F7C0-E352-48C1133361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F7B5D953-F94F-9AA6-E56F-5F82149ED72A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089034C-3DC7-682F-B5AB-95D4B7AA4EB8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D84593E-1ADE-F806-ABD1-5E9601672F05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67D382-D384-4F31-D648-F576A3693E3B}"/>
              </a:ext>
            </a:extLst>
          </p:cNvPr>
          <p:cNvSpPr txBox="1">
            <a:spLocks/>
          </p:cNvSpPr>
          <p:nvPr/>
        </p:nvSpPr>
        <p:spPr>
          <a:xfrm>
            <a:off x="368300" y="90564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Blwyddyn</a:t>
            </a: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Astudio</a:t>
            </a:r>
            <a:endParaRPr kumimoji="0" lang="en-GB" sz="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549EE5B-020E-D106-75F1-5C19CA5FF5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9810711"/>
              </p:ext>
            </p:extLst>
          </p:nvPr>
        </p:nvGraphicFramePr>
        <p:xfrm>
          <a:off x="6692900" y="1677018"/>
          <a:ext cx="5130800" cy="419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D9E315E2-90B5-CE69-2728-36CA071073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0125096"/>
              </p:ext>
            </p:extLst>
          </p:nvPr>
        </p:nvGraphicFramePr>
        <p:xfrm>
          <a:off x="1039060" y="1876664"/>
          <a:ext cx="5514140" cy="3898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670438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593E66-8619-C39F-288C-720FF10EB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FCD33D4-3928-AC83-0385-E1A3E50B6374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40D905A-525F-21BE-9322-A8594D34EB26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5FBC15-50BB-B561-DBD3-644A7097D72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0EB396D-A131-5496-12C0-B1D2840B91F3}"/>
              </a:ext>
            </a:extLst>
          </p:cNvPr>
          <p:cNvSpPr txBox="1">
            <a:spLocks/>
          </p:cNvSpPr>
          <p:nvPr/>
        </p:nvSpPr>
        <p:spPr>
          <a:xfrm>
            <a:off x="365759" y="640412"/>
            <a:ext cx="10445675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3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Myfyrwyr o’r DU neu </a:t>
            </a:r>
            <a:r>
              <a:rPr lang="en-GB" sz="3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Ryngwladol</a:t>
            </a:r>
            <a:endParaRPr lang="en-GB" sz="3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88DA48F-943D-0A7D-2231-81479C4F5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84592"/>
              </p:ext>
            </p:extLst>
          </p:nvPr>
        </p:nvGraphicFramePr>
        <p:xfrm>
          <a:off x="3577311" y="1731611"/>
          <a:ext cx="10564876" cy="4196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Content Placeholder 9">
            <a:extLst>
              <a:ext uri="{FF2B5EF4-FFF2-40B4-BE49-F238E27FC236}">
                <a16:creationId xmlns:a16="http://schemas.microsoft.com/office/drawing/2014/main" id="{CFA5A841-8519-0782-02EE-0B63913FA2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6397355"/>
              </p:ext>
            </p:extLst>
          </p:nvPr>
        </p:nvGraphicFramePr>
        <p:xfrm>
          <a:off x="647174" y="1821005"/>
          <a:ext cx="5712542" cy="4249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1408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711470" y="3752652"/>
            <a:ext cx="10682337" cy="1591936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4"/>
          <p:cNvSpPr/>
          <p:nvPr/>
        </p:nvSpPr>
        <p:spPr>
          <a:xfrm>
            <a:off x="3097529" y="1481057"/>
            <a:ext cx="5910221" cy="1386180"/>
          </a:xfrm>
          <a:custGeom>
            <a:avLst/>
            <a:gdLst/>
            <a:ahLst/>
            <a:cxnLst/>
            <a:rect l="l" t="t" r="r" b="b"/>
            <a:pathLst>
              <a:path w="33612751" h="8561659">
                <a:moveTo>
                  <a:pt x="0" y="0"/>
                </a:moveTo>
                <a:lnTo>
                  <a:pt x="33612751" y="0"/>
                </a:lnTo>
                <a:lnTo>
                  <a:pt x="33612751" y="8561659"/>
                </a:lnTo>
                <a:lnTo>
                  <a:pt x="0" y="856165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solidFill>
              <a:schemeClr val="tx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11470" y="3913674"/>
            <a:ext cx="10682337" cy="12698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EMAIL: 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union.elections@aber.ac.uk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</a:t>
            </a: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F7941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jaw151@aber.ac.uk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7941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65759" y="640412"/>
            <a:ext cx="9961581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8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67994" y="1769376"/>
            <a:ext cx="5497832" cy="104012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QUESTIONS? </a:t>
            </a:r>
            <a:r>
              <a:rPr kumimoji="0" lang="en-GB" sz="5400" b="1" i="0" u="none" strike="noStrike" kern="1200" cap="none" spc="0" normalizeH="0" baseline="0" noProof="0">
                <a:ln>
                  <a:noFill/>
                </a:ln>
                <a:solidFill>
                  <a:srgbClr val="CA252C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5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Wingdings" panose="05000000000000000000" pitchFamily="2" charset="2"/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3BA5C117-B88B-F844-E7AB-B1D029635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272" y="1564384"/>
            <a:ext cx="1026479" cy="108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05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27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7AADDE5-B3A4-C058-05F7-5C250A04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887639"/>
            <a:ext cx="10831286" cy="1325563"/>
          </a:xfrm>
        </p:spPr>
        <p:txBody>
          <a:bodyPr>
            <a:normAutofit/>
          </a:bodyPr>
          <a:lstStyle/>
          <a:p>
            <a:r>
              <a:rPr lang="en-GB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Gwybodaeth am </a:t>
            </a:r>
            <a:r>
              <a:rPr lang="en-GB" sz="3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Amrywioldeb</a:t>
            </a:r>
            <a:r>
              <a:rPr lang="en-GB" sz="39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9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lang="en-GB" sz="39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298E125-14D8-C97E-C5C5-688521BF1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73765"/>
            <a:ext cx="10515600" cy="3794806"/>
          </a:xfrm>
        </p:spPr>
        <p:txBody>
          <a:bodyPr>
            <a:normAutofit/>
          </a:bodyPr>
          <a:lstStyle/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gyflwynir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ddienw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sut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wnaeth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uniaethu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ystod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Etholiadau’r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Gwanwyn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2023.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am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llawn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amser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rôl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wirfoddol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nhw’n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cyfri’n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ddwywaith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Lle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sefyll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pâr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demograffig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ddau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ymgeisydd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gyfri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cael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data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hwn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ffurf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amgen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e-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bostiwch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union.elections@aber.ac.uk</a:t>
            </a:r>
          </a:p>
        </p:txBody>
      </p:sp>
    </p:spTree>
    <p:extLst>
      <p:ext uri="{BB962C8B-B14F-4D97-AF65-F5344CB8AC3E}">
        <p14:creationId xmlns:p14="http://schemas.microsoft.com/office/powerpoint/2010/main" val="309310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809C02-A63A-19ED-0218-6FAA3ED30B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537D592-6855-5300-6460-60FDDAB462FC}"/>
              </a:ext>
            </a:extLst>
          </p:cNvPr>
          <p:cNvSpPr txBox="1">
            <a:spLocks/>
          </p:cNvSpPr>
          <p:nvPr/>
        </p:nvSpPr>
        <p:spPr>
          <a:xfrm>
            <a:off x="363220" y="752767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5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Rhywedd</a:t>
            </a:r>
            <a:r>
              <a:rPr lang="en-GB" sz="5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4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lang="en-GB" sz="5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C0FBC1-843A-437E-1192-93B24EDD3185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E6B8793-1799-44DB-CA1B-BCCE27F17F58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DF56CFD1-CCAC-8F6A-E342-E4873B1841A3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8DADCF33-4AE5-1D48-89F0-A3410DEA0A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0407541"/>
              </p:ext>
            </p:extLst>
          </p:nvPr>
        </p:nvGraphicFramePr>
        <p:xfrm>
          <a:off x="363220" y="1530920"/>
          <a:ext cx="6174581" cy="4574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D1EA363-BE3B-B26E-9C8A-09C731CC25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7690672"/>
              </p:ext>
            </p:extLst>
          </p:nvPr>
        </p:nvGraphicFramePr>
        <p:xfrm>
          <a:off x="7556552" y="1631749"/>
          <a:ext cx="3802771" cy="447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3340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D3132-6F3F-9A60-F2D3-BEFD2A7FA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BF1CB14-8636-7A3A-F915-920422AE8229}"/>
              </a:ext>
            </a:extLst>
          </p:cNvPr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4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Rhywioldeb</a:t>
            </a:r>
            <a:r>
              <a:rPr lang="en-GB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8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lang="en-GB" sz="48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E114736-5A8E-2455-581F-FA80FD7B1696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3C13BD1-CDC2-F1C9-840E-EF34BE4FC195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20227EFF-FDAD-3A30-EA07-FF02F362764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10564A91-D880-5DD5-0EF1-CEDC228CC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3083336"/>
              </p:ext>
            </p:extLst>
          </p:nvPr>
        </p:nvGraphicFramePr>
        <p:xfrm>
          <a:off x="472652" y="1764717"/>
          <a:ext cx="5902748" cy="4559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BA7F1D7-B365-E840-BB52-CC57B8DB37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726755"/>
              </p:ext>
            </p:extLst>
          </p:nvPr>
        </p:nvGraphicFramePr>
        <p:xfrm>
          <a:off x="6804179" y="1700061"/>
          <a:ext cx="5022983" cy="429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0634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18EF14-BE06-E84A-9831-8900011A4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7CC0964-360F-3467-FE45-F3DF95451CD3}"/>
              </a:ext>
            </a:extLst>
          </p:cNvPr>
          <p:cNvSpPr txBox="1">
            <a:spLocks/>
          </p:cNvSpPr>
          <p:nvPr/>
        </p:nvSpPr>
        <p:spPr>
          <a:xfrm>
            <a:off x="365760" y="640412"/>
            <a:ext cx="8340918" cy="80838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LHDTQ+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3754C52-C80F-1302-6C71-AEE56BCD4738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0248EA72-24C4-F8EB-4923-694182F12F2F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EDB32CA2-61E4-8B9A-7B7A-1F0A5196945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3CB5AE9F-AA42-4FC9-243C-9B470023DD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3054505"/>
              </p:ext>
            </p:extLst>
          </p:nvPr>
        </p:nvGraphicFramePr>
        <p:xfrm>
          <a:off x="7047382" y="1448796"/>
          <a:ext cx="4167161" cy="429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D6266540-1DAF-A588-B40B-51316B1EF5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5773322"/>
              </p:ext>
            </p:extLst>
          </p:nvPr>
        </p:nvGraphicFramePr>
        <p:xfrm>
          <a:off x="647313" y="1764717"/>
          <a:ext cx="5022983" cy="42949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9543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C8ADE-E50A-F829-6A10-CF8DBECD6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6471389-9E7B-C779-5194-28CEA8A3AA01}"/>
              </a:ext>
            </a:extLst>
          </p:cNvPr>
          <p:cNvSpPr txBox="1">
            <a:spLocks/>
          </p:cNvSpPr>
          <p:nvPr/>
        </p:nvSpPr>
        <p:spPr>
          <a:xfrm>
            <a:off x="642552" y="1188290"/>
            <a:ext cx="10906895" cy="1012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nn-NO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 sy’n datgan bod ag anabledd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C5A0C5-80F8-C53C-A9FB-0D20A5332184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AC3422E-F8A8-59AE-7A1D-9BD9BABE0A90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5C42480D-A782-D746-4064-E6F0C85843F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157DD3-39D2-9F46-49D7-576A5531A7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881653"/>
              </p:ext>
            </p:extLst>
          </p:nvPr>
        </p:nvGraphicFramePr>
        <p:xfrm>
          <a:off x="825500" y="2394407"/>
          <a:ext cx="5270500" cy="378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FCCABA4-C038-21CA-A669-15F66F7685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58494152"/>
              </p:ext>
            </p:extLst>
          </p:nvPr>
        </p:nvGraphicFramePr>
        <p:xfrm>
          <a:off x="6419273" y="2311279"/>
          <a:ext cx="4644487" cy="37824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3502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16004B-4163-BAF6-2BE4-CDFFDC65B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E6E9E132-BBF2-9CC2-D890-8F736C27FA52}"/>
              </a:ext>
            </a:extLst>
          </p:cNvPr>
          <p:cNvSpPr txBox="1">
            <a:spLocks/>
          </p:cNvSpPr>
          <p:nvPr/>
        </p:nvSpPr>
        <p:spPr>
          <a:xfrm>
            <a:off x="541541" y="713381"/>
            <a:ext cx="10528222" cy="66244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r>
              <a:rPr lang="en-GB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sy’n</a:t>
            </a:r>
            <a:r>
              <a:rPr lang="en-GB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Medru’r</a:t>
            </a:r>
            <a:r>
              <a:rPr lang="en-GB" sz="36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Gymraeg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C0445731-45D5-D087-3E75-7275887A04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1434450"/>
              </p:ext>
            </p:extLst>
          </p:nvPr>
        </p:nvGraphicFramePr>
        <p:xfrm>
          <a:off x="462076" y="1348291"/>
          <a:ext cx="6169140" cy="5183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69B17E4-59F0-5A0A-4542-968DE7428642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3EB8A0B-AEC4-F1F6-20BF-EF060D6F54E0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190BBE87-B30E-E9DE-8A7B-EF6D7B65340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6FFBFDD4-5292-A0D8-6642-D978A5A616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13489002"/>
              </p:ext>
            </p:extLst>
          </p:nvPr>
        </p:nvGraphicFramePr>
        <p:xfrm>
          <a:off x="6710681" y="1375827"/>
          <a:ext cx="4939778" cy="51286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7849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70967F6-BE10-1345-618F-D5937085A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031C52B3-B745-7FF4-48AD-FE8682B832D5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C208052-7969-D04D-C018-F6A4333E67FD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53771BBD-7D18-DAEC-7B6C-57B232C94EB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D046075-7ABA-EC3A-8207-077248C831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899264"/>
              </p:ext>
            </p:extLst>
          </p:nvPr>
        </p:nvGraphicFramePr>
        <p:xfrm>
          <a:off x="762324" y="1698544"/>
          <a:ext cx="5038112" cy="468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BDF83AD6-4EF8-DADB-BDB4-0846573D2EC0}"/>
              </a:ext>
            </a:extLst>
          </p:cNvPr>
          <p:cNvSpPr txBox="1">
            <a:spLocks/>
          </p:cNvSpPr>
          <p:nvPr/>
        </p:nvSpPr>
        <p:spPr>
          <a:xfrm>
            <a:off x="762324" y="736737"/>
            <a:ext cx="10445675" cy="615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Grŵp</a:t>
            </a:r>
            <a:r>
              <a:rPr lang="en-GB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Ethnig</a:t>
            </a:r>
            <a:r>
              <a:rPr lang="en-GB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Roddwyd</a:t>
            </a:r>
            <a:r>
              <a:rPr lang="en-GB" sz="4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GB" sz="4000" b="1" dirty="0" err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Ymgeiswyr</a:t>
            </a:r>
            <a:endParaRPr lang="en-GB" sz="4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A67A43B-87EF-3337-1640-8A9159FCFF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6831893"/>
              </p:ext>
            </p:extLst>
          </p:nvPr>
        </p:nvGraphicFramePr>
        <p:xfrm>
          <a:off x="6391566" y="1880804"/>
          <a:ext cx="5038112" cy="4833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8168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A252C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89D430-2DBB-B112-17D1-32C701425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13F2C233-40A6-DC47-35F9-B92F4492A268}"/>
              </a:ext>
            </a:extLst>
          </p:cNvPr>
          <p:cNvGrpSpPr/>
          <p:nvPr/>
        </p:nvGrpSpPr>
        <p:grpSpPr>
          <a:xfrm>
            <a:off x="11214543" y="143974"/>
            <a:ext cx="855822" cy="900630"/>
            <a:chOff x="12336780" y="365125"/>
            <a:chExt cx="855822" cy="90063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18F0AC5-55C3-C85A-6AD9-DD7E887684E1}"/>
                </a:ext>
              </a:extLst>
            </p:cNvPr>
            <p:cNvSpPr/>
            <p:nvPr userDrawn="1"/>
          </p:nvSpPr>
          <p:spPr>
            <a:xfrm>
              <a:off x="12481560" y="508811"/>
              <a:ext cx="566262" cy="604664"/>
            </a:xfrm>
            <a:prstGeom prst="ellipse">
              <a:avLst/>
            </a:prstGeom>
            <a:solidFill>
              <a:srgbClr val="CA25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F1428A5E-819E-B112-60C1-EE39C2DAF1E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>
              <a:biLevel thresh="2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950" b="95025" l="9948" r="89529">
                          <a14:foregroundMark x1="50117" y1="58538" x2="50827" y2="54488"/>
                          <a14:foregroundMark x1="51309" y1="56219" x2="48526" y2="58864"/>
                          <a14:foregroundMark x1="30366" y1="90547" x2="36126" y2="95025"/>
                          <a14:foregroundMark x1="36126" y1="95025" x2="36126" y2="95025"/>
                          <a14:foregroundMark x1="45288" y1="40299" x2="43979" y2="41791"/>
                          <a14:foregroundMark x1="46597" y1="38806" x2="45288" y2="40299"/>
                          <a14:foregroundMark x1="47034" y1="38308" x2="46597" y2="38806"/>
                          <a14:foregroundMark x1="47470" y1="37811" x2="47034" y2="38308"/>
                          <a14:foregroundMark x1="47906" y1="37313" x2="47470" y2="37811"/>
                          <a14:foregroundMark x1="49215" y1="35821" x2="47906" y2="37313"/>
                          <a14:foregroundMark x1="43455" y1="57214" x2="43455" y2="57214"/>
                          <a14:foregroundMark x1="43455" y1="57214" x2="48691" y2="62687"/>
                          <a14:foregroundMark x1="46597" y1="55224" x2="46597" y2="55224"/>
                          <a14:foregroundMark x1="45550" y1="53234" x2="45550" y2="53234"/>
                          <a14:foregroundMark x1="47120" y1="54229" x2="47120" y2="54229"/>
                          <a14:foregroundMark x1="46073" y1="54726" x2="46073" y2="54726"/>
                          <a14:foregroundMark x1="46073" y1="54726" x2="46073" y2="54726"/>
                          <a14:foregroundMark x1="46073" y1="52736" x2="46073" y2="53731"/>
                          <a14:foregroundMark x1="45026" y1="55224" x2="47644" y2="55224"/>
                          <a14:foregroundMark x1="46597" y1="59701" x2="45026" y2="54229"/>
                          <a14:foregroundMark x1="44503" y1="56219" x2="47644" y2="53731"/>
                          <a14:foregroundMark x1="49738" y1="40299" x2="51832" y2="42289"/>
                          <a14:foregroundMark x1="48167" y1="38806" x2="49738" y2="40299"/>
                          <a14:foregroundMark x1="47643" y1="38308" x2="48167" y2="38806"/>
                          <a14:foregroundMark x1="47120" y1="37811" x2="47643" y2="38308"/>
                          <a14:foregroundMark x1="46596" y1="37313" x2="47120" y2="37811"/>
                          <a14:foregroundMark x1="46073" y1="36816" x2="46596" y2="37313"/>
                          <a14:foregroundMark x1="51659" y1="37811" x2="52880" y2="38308"/>
                          <a14:foregroundMark x1="50436" y1="37313" x2="51659" y2="37811"/>
                          <a14:foregroundMark x1="49215" y1="36816" x2="50436" y2="37313"/>
                          <a14:foregroundMark x1="50262" y1="36816" x2="50262" y2="36816"/>
                          <a14:foregroundMark x1="47644" y1="34328" x2="47644" y2="34328"/>
                          <a14:foregroundMark x1="49215" y1="35323" x2="49215" y2="35323"/>
                          <a14:foregroundMark x1="49215" y1="35323" x2="46597" y2="35821"/>
                          <a14:foregroundMark x1="69795" y1="38308" x2="71204" y2="35821"/>
                          <a14:foregroundMark x1="68586" y1="38308" x2="68586" y2="36816"/>
                          <a14:foregroundMark x1="69634" y1="44776" x2="69634" y2="44776"/>
                          <a14:foregroundMark x1="51832" y1="38806" x2="51832" y2="38806"/>
                          <a14:foregroundMark x1="51832" y1="38806" x2="51832" y2="38806"/>
                          <a14:foregroundMark x1="51832" y1="40299" x2="51309" y2="37811"/>
                          <a14:foregroundMark x1="51832" y1="39801" x2="51832" y2="39801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832" y1="38806" x2="51832" y2="38806"/>
                          <a14:foregroundMark x1="51309" y1="38806" x2="51309" y2="38806"/>
                          <a14:foregroundMark x1="51832" y1="39303" x2="51832" y2="39303"/>
                          <a14:foregroundMark x1="51832" y1="39303" x2="51832" y2="39303"/>
                          <a14:foregroundMark x1="51832" y1="39801" x2="50785" y2="38308"/>
                          <a14:backgroundMark x1="62803" y1="39801" x2="65694" y2="40796"/>
                          <a14:backgroundMark x1="61356" y1="39303" x2="62803" y2="39801"/>
                          <a14:backgroundMark x1="59911" y1="38806" x2="61356" y2="39303"/>
                          <a14:backgroundMark x1="57575" y1="38002" x2="59911" y2="38806"/>
                          <a14:backgroundMark x1="38220" y1="31343" x2="38595" y2="31472"/>
                          <a14:backgroundMark x1="47452" y1="63547" x2="43455" y2="67662"/>
                          <a14:backgroundMark x1="56503" y1="54229" x2="56030" y2="54716"/>
                          <a14:backgroundMark x1="56987" y1="53731" x2="56503" y2="54229"/>
                          <a14:backgroundMark x1="65687" y1="44776" x2="57204" y2="53507"/>
                          <a14:backgroundMark x1="66088" y1="44363" x2="65687" y2="44776"/>
                          <a14:backgroundMark x1="56790" y1="43781" x2="57068" y2="43284"/>
                          <a14:backgroundMark x1="54882" y1="47200" x2="56790" y2="43781"/>
                          <a14:backgroundMark x1="53439" y1="49783" x2="54526" y2="47836"/>
                          <a14:backgroundMark x1="43455" y1="67662" x2="44653" y2="65518"/>
                          <a14:backgroundMark x1="37305" y1="32943" x2="37173" y2="32836"/>
                          <a14:backgroundMark x1="54268" y1="46760" x2="54144" y2="46659"/>
                          <a14:backgroundMark x1="59162" y1="50746" x2="54918" y2="47290"/>
                          <a14:backgroundMark x1="59895" y1="42289" x2="61810" y2="43247"/>
                          <a14:backgroundMark x1="56251" y1="40466" x2="56911" y2="40796"/>
                          <a14:backgroundMark x1="34031" y1="29353" x2="38495" y2="31586"/>
                          <a14:backgroundMark x1="63606" y1="44940" x2="58639" y2="57214"/>
                          <a14:backgroundMark x1="54669" y1="30773" x2="57068" y2="25871"/>
                          <a14:backgroundMark x1="46597" y1="47264" x2="47420" y2="45582"/>
                          <a14:backgroundMark x1="38220" y1="69652" x2="38941" y2="68137"/>
                          <a14:backgroundMark x1="49420" y1="66791" x2="67016" y2="63184"/>
                          <a14:backgroundMark x1="40314" y1="68657" x2="49207" y2="66834"/>
                          <a14:backgroundMark x1="53403" y1="38806" x2="53403" y2="38806"/>
                          <a14:backgroundMark x1="53927" y1="37313" x2="53927" y2="37313"/>
                          <a14:backgroundMark x1="53927" y1="40299" x2="53927" y2="40299"/>
                          <a14:backgroundMark x1="52880" y1="38308" x2="52880" y2="38308"/>
                          <a14:backgroundMark x1="52880" y1="37811" x2="52880" y2="37811"/>
                          <a14:backgroundMark x1="50785" y1="43284" x2="50785" y2="43284"/>
                          <a14:backgroundMark x1="52356" y1="42786" x2="52356" y2="42786"/>
                          <a14:backgroundMark x1="50785" y1="42786" x2="50785" y2="42786"/>
                          <a14:backgroundMark x1="48691" y1="63184" x2="48691" y2="63184"/>
                          <a14:backgroundMark x1="67539" y1="42786" x2="67539" y2="42786"/>
                          <a14:backgroundMark x1="67539" y1="38308" x2="67539" y2="44279"/>
                          <a14:backgroundMark x1="52356" y1="38806" x2="52356" y2="36318"/>
                          <a14:backgroundMark x1="48168" y1="33333" x2="48168" y2="33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6780" y="365125"/>
              <a:ext cx="855822" cy="900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4BAB64C1-B401-9F9D-EAA7-96F5A307D2AC}"/>
              </a:ext>
            </a:extLst>
          </p:cNvPr>
          <p:cNvSpPr txBox="1">
            <a:spLocks/>
          </p:cNvSpPr>
          <p:nvPr/>
        </p:nvSpPr>
        <p:spPr>
          <a:xfrm>
            <a:off x="624088" y="811504"/>
            <a:ext cx="10445675" cy="61573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Iaith </a:t>
            </a:r>
            <a:r>
              <a:rPr lang="en-GB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Gyntaf</a:t>
            </a:r>
            <a:r>
              <a:rPr lang="en-GB" sz="4800" b="1" dirty="0">
                <a:solidFill>
                  <a:prstClr val="white"/>
                </a:solidFill>
                <a:latin typeface="Tahoma"/>
                <a:ea typeface="Tahoma"/>
                <a:cs typeface="Tahoma"/>
              </a:rPr>
              <a:t> </a:t>
            </a:r>
            <a:r>
              <a:rPr lang="en-GB" sz="4800" b="1" dirty="0" err="1">
                <a:solidFill>
                  <a:prstClr val="white"/>
                </a:solidFill>
                <a:latin typeface="Tahoma"/>
                <a:ea typeface="Tahoma"/>
                <a:cs typeface="Tahoma"/>
              </a:rPr>
              <a:t>Ymgeiswyr</a:t>
            </a:r>
            <a:endParaRPr lang="en-GB" sz="4800" b="1" dirty="0">
              <a:solidFill>
                <a:prstClr val="white"/>
              </a:solidFill>
              <a:latin typeface="Tahoma"/>
              <a:ea typeface="Tahoma"/>
              <a:cs typeface="Tahoma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4ADD1FF3-796F-412F-EFB8-DBA895DBE0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9605350"/>
              </p:ext>
            </p:extLst>
          </p:nvPr>
        </p:nvGraphicFramePr>
        <p:xfrm>
          <a:off x="762325" y="1260633"/>
          <a:ext cx="5705825" cy="4785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74E9D3B1-DAE5-0D60-BF83-BEF641E648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8547069"/>
              </p:ext>
            </p:extLst>
          </p:nvPr>
        </p:nvGraphicFramePr>
        <p:xfrm>
          <a:off x="6253018" y="1493733"/>
          <a:ext cx="5705825" cy="4633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5417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927630da-4329-43f7-8364-7f5c7fd3235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49FA25ABCF224F9F430617ABEBED57" ma:contentTypeVersion="6" ma:contentTypeDescription="Create a new document." ma:contentTypeScope="" ma:versionID="0dec85feb97b0be931eec67bf53a643e">
  <xsd:schema xmlns:xsd="http://www.w3.org/2001/XMLSchema" xmlns:xs="http://www.w3.org/2001/XMLSchema" xmlns:p="http://schemas.microsoft.com/office/2006/metadata/properties" xmlns:ns3="51bb9c05-e9cf-4328-856c-3894ec34ba70" targetNamespace="http://schemas.microsoft.com/office/2006/metadata/properties" ma:root="true" ma:fieldsID="ce6599ec6a05872dfb72f6b92752dab3" ns3:_="">
    <xsd:import namespace="51bb9c05-e9cf-4328-856c-3894ec34ba70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bb9c05-e9cf-4328-856c-3894ec34ba70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1bb9c05-e9cf-4328-856c-3894ec34ba70" xsi:nil="true"/>
  </documentManagement>
</p:properties>
</file>

<file path=customXml/itemProps1.xml><?xml version="1.0" encoding="utf-8"?>
<ds:datastoreItem xmlns:ds="http://schemas.openxmlformats.org/officeDocument/2006/customXml" ds:itemID="{EC24BD77-5AFE-4FC1-8C88-AC1A3A07B6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B2CE8D-7FA3-41B9-98EE-D271331A464E}">
  <ds:schemaRefs>
    <ds:schemaRef ds:uri="51bb9c05-e9cf-4328-856c-3894ec34ba7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0ADF11-5AD0-489E-9019-F285F6AD94AE}">
  <ds:schemaRefs>
    <ds:schemaRef ds:uri="51bb9c05-e9cf-4328-856c-3894ec34ba7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14055</TotalTime>
  <Words>345</Words>
  <Application>Microsoft Office PowerPoint</Application>
  <PresentationFormat>Widescreen</PresentationFormat>
  <Paragraphs>45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Montserrat Ultra-Bold</vt:lpstr>
      <vt:lpstr>Montserrat Ultra-Bold Italics</vt:lpstr>
      <vt:lpstr>Tahoma</vt:lpstr>
      <vt:lpstr>1_Office Theme</vt:lpstr>
      <vt:lpstr>PowerPoint Presentation</vt:lpstr>
      <vt:lpstr>Gwybodaeth am Amrywioldeb Ymgeiswyr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 McGrath</dc:creator>
  <cp:lastModifiedBy>Jacob Webb [jaw151] (UM/SU)</cp:lastModifiedBy>
  <cp:revision>24</cp:revision>
  <cp:lastPrinted>2020-02-25T22:57:57Z</cp:lastPrinted>
  <dcterms:created xsi:type="dcterms:W3CDTF">2016-08-31T18:13:22Z</dcterms:created>
  <dcterms:modified xsi:type="dcterms:W3CDTF">2026-06-24T14:07:56Z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2dfecbd-fc97-4e8a-a9cd-19ed496c406e_Enabled">
    <vt:lpwstr>true</vt:lpwstr>
  </property>
  <property fmtid="{D5CDD505-2E9C-101B-9397-08002B2CF9AE}" pid="3" name="MSIP_Label_f2dfecbd-fc97-4e8a-a9cd-19ed496c406e_SetDate">
    <vt:lpwstr>2023-05-04T15:42:48Z</vt:lpwstr>
  </property>
  <property fmtid="{D5CDD505-2E9C-101B-9397-08002B2CF9AE}" pid="4" name="MSIP_Label_f2dfecbd-fc97-4e8a-a9cd-19ed496c406e_Method">
    <vt:lpwstr>Standard</vt:lpwstr>
  </property>
  <property fmtid="{D5CDD505-2E9C-101B-9397-08002B2CF9AE}" pid="5" name="MSIP_Label_f2dfecbd-fc97-4e8a-a9cd-19ed496c406e_Name">
    <vt:lpwstr>defa4170-0d19-0005-0004-bc88714345d2</vt:lpwstr>
  </property>
  <property fmtid="{D5CDD505-2E9C-101B-9397-08002B2CF9AE}" pid="6" name="MSIP_Label_f2dfecbd-fc97-4e8a-a9cd-19ed496c406e_SiteId">
    <vt:lpwstr>d47b090e-3f5a-4ca0-84d0-9f89d269f175</vt:lpwstr>
  </property>
  <property fmtid="{D5CDD505-2E9C-101B-9397-08002B2CF9AE}" pid="7" name="MSIP_Label_f2dfecbd-fc97-4e8a-a9cd-19ed496c406e_ActionId">
    <vt:lpwstr>f9c86826-fd23-493e-b2c9-d2d4167a2918</vt:lpwstr>
  </property>
  <property fmtid="{D5CDD505-2E9C-101B-9397-08002B2CF9AE}" pid="8" name="MSIP_Label_f2dfecbd-fc97-4e8a-a9cd-19ed496c406e_ContentBits">
    <vt:lpwstr>0</vt:lpwstr>
  </property>
  <property fmtid="{D5CDD505-2E9C-101B-9397-08002B2CF9AE}" pid="9" name="ContentTypeId">
    <vt:lpwstr>0x010100EC49FA25ABCF224F9F430617ABEBED57</vt:lpwstr>
  </property>
</Properties>
</file>