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277D"/>
    <a:srgbClr val="0171A3"/>
    <a:srgbClr val="00AF50"/>
    <a:srgbClr val="F7941F"/>
    <a:srgbClr val="CA252C"/>
    <a:srgbClr val="92A9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07" d="100"/>
          <a:sy n="107" d="100"/>
        </p:scale>
        <p:origin x="-102"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TextBox 19"/>
          <p:cNvSpPr txBox="1"/>
          <p:nvPr userDrawn="1"/>
        </p:nvSpPr>
        <p:spPr>
          <a:xfrm>
            <a:off x="9667248" y="6404044"/>
            <a:ext cx="2559587" cy="52322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cap="none" spc="0" dirty="0">
                <a:ln w="0"/>
                <a:solidFill>
                  <a:srgbClr val="993365"/>
                </a:solidFill>
                <a:effectLst/>
                <a:latin typeface="Tahoma" panose="020B0604030504040204" pitchFamily="34" charset="0"/>
                <a:ea typeface="Tahoma" panose="020B0604030504040204" pitchFamily="34" charset="0"/>
                <a:cs typeface="Tahoma" panose="020B0604030504040204" pitchFamily="34" charset="0"/>
              </a:rPr>
              <a:t>umaber.co.uk</a:t>
            </a:r>
            <a:r>
              <a:rPr lang="en-US" sz="1400" b="0" cap="none" spc="0" baseline="0" dirty="0">
                <a:ln w="0"/>
                <a:solidFill>
                  <a:srgbClr val="993365"/>
                </a:solidFill>
                <a:effectLst/>
                <a:latin typeface="Tahoma" panose="020B0604030504040204" pitchFamily="34" charset="0"/>
                <a:ea typeface="Tahoma" panose="020B0604030504040204" pitchFamily="34" charset="0"/>
                <a:cs typeface="Tahoma" panose="020B0604030504040204" pitchFamily="34" charset="0"/>
              </a:rPr>
              <a:t> | </a:t>
            </a:r>
            <a:r>
              <a:rPr lang="en-US" sz="1400" b="0" cap="none" spc="0" dirty="0">
                <a:ln w="0"/>
                <a:solidFill>
                  <a:srgbClr val="993365"/>
                </a:solidFill>
                <a:effectLst/>
                <a:latin typeface="Tahoma" panose="020B0604030504040204" pitchFamily="34" charset="0"/>
                <a:ea typeface="Tahoma" panose="020B0604030504040204" pitchFamily="34" charset="0"/>
                <a:cs typeface="Tahoma" panose="020B0604030504040204" pitchFamily="34" charset="0"/>
              </a:rPr>
              <a:t>abersu.co.uk</a:t>
            </a:r>
          </a:p>
          <a:p>
            <a:endParaRPr lang="en-GB" sz="1400" b="0" dirty="0">
              <a:effectLst/>
              <a:latin typeface="Tahoma" panose="020B0604030504040204" pitchFamily="34" charset="0"/>
              <a:ea typeface="Tahoma" panose="020B0604030504040204" pitchFamily="34" charset="0"/>
              <a:cs typeface="Tahoma" panose="020B0604030504040204" pitchFamily="34" charset="0"/>
            </a:endParaRPr>
          </a:p>
        </p:txBody>
      </p:sp>
      <p:grpSp>
        <p:nvGrpSpPr>
          <p:cNvPr id="32" name="Group 31"/>
          <p:cNvGrpSpPr/>
          <p:nvPr userDrawn="1"/>
        </p:nvGrpSpPr>
        <p:grpSpPr>
          <a:xfrm>
            <a:off x="126561" y="6188197"/>
            <a:ext cx="6235050" cy="503583"/>
            <a:chOff x="126561" y="6188197"/>
            <a:chExt cx="6235050" cy="503583"/>
          </a:xfrm>
        </p:grpSpPr>
        <p:sp>
          <p:nvSpPr>
            <p:cNvPr id="21" name="Oval 20"/>
            <p:cNvSpPr/>
            <p:nvPr userDrawn="1"/>
          </p:nvSpPr>
          <p:spPr>
            <a:xfrm>
              <a:off x="12656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userDrawn="1"/>
          </p:nvSpPr>
          <p:spPr>
            <a:xfrm>
              <a:off x="76067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userDrawn="1"/>
          </p:nvSpPr>
          <p:spPr>
            <a:xfrm>
              <a:off x="139479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userDrawn="1"/>
          </p:nvSpPr>
          <p:spPr>
            <a:xfrm>
              <a:off x="2028909"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userDrawn="1"/>
          </p:nvSpPr>
          <p:spPr>
            <a:xfrm>
              <a:off x="2663025"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userDrawn="1"/>
          </p:nvSpPr>
          <p:spPr>
            <a:xfrm>
              <a:off x="329714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userDrawn="1"/>
          </p:nvSpPr>
          <p:spPr>
            <a:xfrm>
              <a:off x="393125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userDrawn="1"/>
          </p:nvSpPr>
          <p:spPr>
            <a:xfrm>
              <a:off x="456537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userDrawn="1"/>
          </p:nvSpPr>
          <p:spPr>
            <a:xfrm>
              <a:off x="5199488"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userDrawn="1"/>
          </p:nvSpPr>
          <p:spPr>
            <a:xfrm>
              <a:off x="5833604"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31" name="Pictur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7803" y="-1"/>
            <a:ext cx="794197" cy="833559"/>
          </a:xfrm>
          <a:prstGeom prst="rect">
            <a:avLst/>
          </a:prstGeom>
        </p:spPr>
      </p:pic>
    </p:spTree>
    <p:extLst>
      <p:ext uri="{BB962C8B-B14F-4D97-AF65-F5344CB8AC3E}">
        <p14:creationId xmlns:p14="http://schemas.microsoft.com/office/powerpoint/2010/main" val="161413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51650B-4354-4F94-894B-C608F5976BC6}" type="datetimeFigureOut">
              <a:rPr lang="en-GB" smtClean="0"/>
              <a:t>11/01/2017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4000016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51650B-4354-4F94-894B-C608F5976BC6}" type="datetimeFigureOut">
              <a:rPr lang="en-GB" smtClean="0"/>
              <a:t>11/01/2017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44705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51650B-4354-4F94-894B-C608F5976BC6}" type="datetimeFigureOut">
              <a:rPr lang="en-GB" smtClean="0"/>
              <a:t>11/01/2017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934519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51650B-4354-4F94-894B-C608F5976BC6}" type="datetimeFigureOut">
              <a:rPr lang="en-GB" smtClean="0"/>
              <a:t>11/01/2017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291201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551650B-4354-4F94-894B-C608F5976BC6}" type="datetimeFigureOut">
              <a:rPr lang="en-GB" smtClean="0"/>
              <a:t>11/01/2017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113490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551650B-4354-4F94-894B-C608F5976BC6}" type="datetimeFigureOut">
              <a:rPr lang="en-GB" smtClean="0"/>
              <a:t>11/01/2017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426144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551650B-4354-4F94-894B-C608F5976BC6}" type="datetimeFigureOut">
              <a:rPr lang="en-GB" smtClean="0"/>
              <a:t>11/01/2017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192381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1650B-4354-4F94-894B-C608F5976BC6}" type="datetimeFigureOut">
              <a:rPr lang="en-GB" smtClean="0"/>
              <a:t>11/01/2017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359177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51650B-4354-4F94-894B-C608F5976BC6}" type="datetimeFigureOut">
              <a:rPr lang="en-GB" smtClean="0"/>
              <a:t>11/01/2017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254600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51650B-4354-4F94-894B-C608F5976BC6}" type="datetimeFigureOut">
              <a:rPr lang="en-GB" smtClean="0"/>
              <a:t>11/01/2017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D885C-2E47-4405-B749-978102DA75E9}" type="slidenum">
              <a:rPr lang="en-GB" smtClean="0"/>
              <a:t>‹#›</a:t>
            </a:fld>
            <a:endParaRPr lang="en-GB"/>
          </a:p>
        </p:txBody>
      </p:sp>
    </p:spTree>
    <p:extLst>
      <p:ext uri="{BB962C8B-B14F-4D97-AF65-F5344CB8AC3E}">
        <p14:creationId xmlns:p14="http://schemas.microsoft.com/office/powerpoint/2010/main" val="2672969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51650B-4354-4F94-894B-C608F5976BC6}" type="datetimeFigureOut">
              <a:rPr lang="en-GB" smtClean="0"/>
              <a:t>11/01/2017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D885C-2E47-4405-B749-978102DA75E9}" type="slidenum">
              <a:rPr lang="en-GB" smtClean="0"/>
              <a:t>‹#›</a:t>
            </a:fld>
            <a:endParaRPr lang="en-GB"/>
          </a:p>
        </p:txBody>
      </p:sp>
    </p:spTree>
    <p:extLst>
      <p:ext uri="{BB962C8B-B14F-4D97-AF65-F5344CB8AC3E}">
        <p14:creationId xmlns:p14="http://schemas.microsoft.com/office/powerpoint/2010/main" val="1084131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mailto:sufstaff@aber.ac.uk"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sufstaff@aber.ac.uk"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mailto:sufstaff@aber.ac.uk"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sufstaff@aber.ac.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2095"/>
          <a:stretch/>
        </p:blipFill>
        <p:spPr>
          <a:xfrm>
            <a:off x="1580274" y="969200"/>
            <a:ext cx="3415798" cy="4118663"/>
          </a:xfrm>
          <a:prstGeom prst="rect">
            <a:avLst/>
          </a:prstGeom>
        </p:spPr>
      </p:pic>
      <p:sp>
        <p:nvSpPr>
          <p:cNvPr id="28" name="Title 1"/>
          <p:cNvSpPr txBox="1">
            <a:spLocks/>
          </p:cNvSpPr>
          <p:nvPr/>
        </p:nvSpPr>
        <p:spPr>
          <a:xfrm>
            <a:off x="6027938" y="2215813"/>
            <a:ext cx="5841506" cy="207210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err="1"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Hyfforddiant</a:t>
            </a:r>
            <a:r>
              <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r>
              <a:rPr lang="en-GB" sz="3600" b="1" dirty="0" err="1"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Mandadau</a:t>
            </a:r>
            <a:r>
              <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p>
          <a:p>
            <a:pPr algn="ctr"/>
            <a:r>
              <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2017/2018</a:t>
            </a:r>
            <a:endPar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algn="ctr"/>
            <a:endPar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algn="ctr"/>
            <a:r>
              <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Mandate Training </a:t>
            </a:r>
            <a:r>
              <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2017/2018</a:t>
            </a:r>
            <a:endParaRPr lang="en-GB" sz="3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08881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58" y="426678"/>
            <a:ext cx="8698341"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Requesting Payments </a:t>
            </a: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65758" y="1047747"/>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Requests for payments from your account are made at the finance office. The ‘Payment </a:t>
            </a:r>
            <a:r>
              <a:rPr lang="en-GB" sz="16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equest Form’</a:t>
            </a:r>
          </a:p>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is used to request a payment from your account. </a:t>
            </a:r>
          </a:p>
          <a:p>
            <a:pPr marL="285750" indent="-28575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Only a mandated person can authorise payments from the account however </a:t>
            </a: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they cannot authorise a payment to themselves</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The second signature box on the form will be signed by the activities officer once they agree that club/society funds can be used for the purchase. </a:t>
            </a: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Please note that the activities officer will refuse payments if they do not deem them acceptable e.g. </a:t>
            </a: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payments for </a:t>
            </a: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alcohol.</a:t>
            </a:r>
          </a:p>
          <a:p>
            <a:pPr marL="285750" indent="-28575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Payment request forms will only be accepted if a receipt for the purchase or proof of purchase is attached</a:t>
            </a:r>
          </a:p>
          <a:p>
            <a:pPr marL="285750" indent="-28575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a payment due to the club/society member is £40 or under, they will be able to come to the finance office to collect the payment in cash</a:t>
            </a:r>
          </a:p>
          <a:p>
            <a:pPr marL="285750" indent="-28575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a payment due to the club/society member is over £40 it will be paid via direct bank transfer. You need to fill in their name, account number and sort code on the form</a:t>
            </a:r>
          </a:p>
          <a:p>
            <a:pPr marL="285750" indent="-28575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 must include the payee’s email address on the payment request </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form</a:t>
            </a:r>
            <a:endPar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09565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Paying invoices</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Invoices are paid via the finance office</a:t>
            </a:r>
          </a:p>
          <a:p>
            <a:pPr marL="457200" indent="-457200">
              <a:lnSpc>
                <a:spcPct val="150000"/>
              </a:lnSpc>
              <a:buFontTx/>
              <a:buChar char="-"/>
            </a:pPr>
            <a:r>
              <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you receive an invoice for your club/society you must bring it to the finance office as soon as possible.</a:t>
            </a:r>
          </a:p>
          <a:p>
            <a:pPr marL="457200" indent="-457200">
              <a:lnSpc>
                <a:spcPct val="150000"/>
              </a:lnSpc>
              <a:buFontTx/>
              <a:buChar char="-"/>
            </a:pPr>
            <a:r>
              <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One mandated person will need to authorise the invoice by signing a slip obtained at the finance office.</a:t>
            </a:r>
          </a:p>
          <a:p>
            <a:pPr>
              <a:lnSpc>
                <a:spcPct val="150000"/>
              </a:lnSpc>
            </a:pPr>
            <a:r>
              <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Invoices can be paid via cheque or by direct bank transfer.</a:t>
            </a:r>
          </a:p>
          <a:p>
            <a:pPr marL="457200" indent="-457200">
              <a:lnSpc>
                <a:spcPct val="150000"/>
              </a:lnSpc>
              <a:buFontTx/>
              <a:buChar char="-"/>
            </a:pPr>
            <a:r>
              <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Cheque runs are done approximately once every two weeks, so please bear this in mind if your supplier need payment by cheque.</a:t>
            </a:r>
          </a:p>
          <a:p>
            <a:pPr marL="457200" indent="-457200">
              <a:lnSpc>
                <a:spcPct val="150000"/>
              </a:lnSpc>
              <a:buFontTx/>
              <a:buChar char="-"/>
            </a:pPr>
            <a:r>
              <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BACS runs are done once a week on a Friday. Funds take 3 working days to clear into a supplier’s account so will be with them the following Wednesday. </a:t>
            </a:r>
            <a:r>
              <a:rPr lang="en-GB" sz="52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Please note that invoices and payment request forms must be handed in to the finance office by 12pm on a Wednesday to ensure payment by the following Wednesday. Payment request forms and invoices handed in later than this will not be paid until the following week.</a:t>
            </a:r>
            <a:endParaRPr lang="en-GB" sz="52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150000"/>
              </a:lnSpc>
              <a:buFontTx/>
              <a:buChar char="-"/>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70070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Purchase Order Procedure</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 purchase order is a document that is given to your supplier to assure them that you have the money to pay them.</a:t>
            </a:r>
          </a:p>
          <a:p>
            <a:pPr>
              <a:lnSpc>
                <a:spcPct val="150000"/>
              </a:lnSpc>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Prior to any order being raised, money covering the full cost of the purchase must be paid into the club/society account. Purchase orders are processed in the finance office.</a:t>
            </a:r>
          </a:p>
          <a:p>
            <a:pPr marL="514350" indent="-514350">
              <a:lnSpc>
                <a:spcPct val="150000"/>
              </a:lnSpc>
              <a:buAutoNum type="arabicPeriod"/>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Collect a purchase order form from the finance office.</a:t>
            </a:r>
          </a:p>
          <a:p>
            <a:pPr marL="514350" indent="-514350">
              <a:lnSpc>
                <a:spcPct val="150000"/>
              </a:lnSpc>
              <a:buAutoNum type="arabicPeriod"/>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 the money for the purchase into the correct account e.g. general, dinner, tour.</a:t>
            </a:r>
          </a:p>
          <a:p>
            <a:pPr marL="514350" indent="-514350">
              <a:lnSpc>
                <a:spcPct val="150000"/>
              </a:lnSpc>
              <a:buAutoNum type="arabicPeriod"/>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Return completed purchase order form to the finance office.</a:t>
            </a:r>
          </a:p>
          <a:p>
            <a:pPr marL="514350" indent="-514350">
              <a:lnSpc>
                <a:spcPct val="150000"/>
              </a:lnSpc>
              <a:buAutoNum type="arabicPeriod"/>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Place the order with your supplier.</a:t>
            </a:r>
          </a:p>
          <a:p>
            <a:pPr marL="514350" indent="-514350">
              <a:lnSpc>
                <a:spcPct val="150000"/>
              </a:lnSpc>
              <a:buAutoNum type="arabicPeriod"/>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Finance will process your purchase order.</a:t>
            </a:r>
          </a:p>
          <a:p>
            <a:pPr>
              <a:lnSpc>
                <a:spcPct val="150000"/>
              </a:lnSpc>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Once you receive your order</a:t>
            </a:r>
          </a:p>
          <a:p>
            <a:pPr>
              <a:lnSpc>
                <a:spcPct val="150000"/>
              </a:lnSpc>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6. Check the goods that have been delivered. If you have any queries with your order you must contact your supplier. The finance office and the activities officer can help you with this if needed.</a:t>
            </a:r>
          </a:p>
          <a:p>
            <a:pPr>
              <a:lnSpc>
                <a:spcPct val="150000"/>
              </a:lnSpc>
            </a:pPr>
            <a:r>
              <a:rPr lang="en-GB" sz="155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7. Promptly bring the invoice to the finance office so that it can be paid in accordance with the suppliers’ payment terms.</a:t>
            </a:r>
          </a:p>
        </p:txBody>
      </p:sp>
    </p:spTree>
    <p:extLst>
      <p:ext uri="{BB962C8B-B14F-4D97-AF65-F5344CB8AC3E}">
        <p14:creationId xmlns:p14="http://schemas.microsoft.com/office/powerpoint/2010/main" val="2196951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Sponsorship</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Sponsorship forms are available from the finance office. </a:t>
            </a:r>
            <a:r>
              <a:rPr lang="en-GB" sz="17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Sponsorship forms are not a legally binding document but allow you to keep a record of what has been agreed with your sponsor.</a:t>
            </a:r>
          </a:p>
          <a:p>
            <a:pPr marL="285750" indent="-285750">
              <a:lnSpc>
                <a:spcPct val="150000"/>
              </a:lnSpc>
              <a:buFontTx/>
              <a:buChar char="-"/>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Hand in all completed sponsorship forms to the finance </a:t>
            </a: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office.</a:t>
            </a:r>
            <a:endPar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50000"/>
              </a:lnSpc>
              <a:buFontTx/>
              <a:buChar char="-"/>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the ‘invoice’ box has been ticked a sales invoice will be drawn up and sent to the sponsor at the times indicated on the form. Payment is requested within one month of an invoice being </a:t>
            </a: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issued.</a:t>
            </a:r>
            <a:endPar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50000"/>
              </a:lnSpc>
              <a:buFontTx/>
              <a:buChar char="-"/>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the ‘cash’ box has been ticked you are responsible for collecting the cash from the </a:t>
            </a: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sponsor.</a:t>
            </a:r>
            <a:endPar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50000"/>
              </a:lnSpc>
              <a:buFontTx/>
              <a:buChar char="-"/>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Responsibility to chase overdue or outstanding payments lies with the club/society. Remember the sponsor is under no legal obligation to pay.</a:t>
            </a:r>
          </a:p>
          <a:p>
            <a:pPr marL="285750" indent="-285750">
              <a:lnSpc>
                <a:spcPct val="150000"/>
              </a:lnSpc>
              <a:buFontTx/>
              <a:buChar char="-"/>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All sponsorship agreements must adhere to Union policy.</a:t>
            </a:r>
          </a:p>
          <a:p>
            <a:pPr marL="285750" indent="-285750">
              <a:lnSpc>
                <a:spcPct val="150000"/>
              </a:lnSpc>
              <a:buFontTx/>
              <a:buChar char="-"/>
            </a:pPr>
            <a:r>
              <a:rPr lang="en-GB" sz="17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All agreements must be authorised by the activities officer prior to commitment with the sponsor.</a:t>
            </a:r>
          </a:p>
        </p:txBody>
      </p:sp>
    </p:spTree>
    <p:extLst>
      <p:ext uri="{BB962C8B-B14F-4D97-AF65-F5344CB8AC3E}">
        <p14:creationId xmlns:p14="http://schemas.microsoft.com/office/powerpoint/2010/main" val="85483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Floats</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finance office is able to offer floats of up to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30 for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any event that your club/society runs. This will be provided to you in the denominations that you specify.</a:t>
            </a:r>
          </a:p>
          <a:p>
            <a:pPr marL="457200" indent="-457200">
              <a:lnSpc>
                <a:spcPct val="150000"/>
              </a:lnSpc>
              <a:buFontTx/>
              <a:buChar char="-"/>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Requests for float should be sent to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hlinkClick r:id="rId2"/>
              </a:rPr>
              <a:t>sufstaff@aber.ac.uk</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least a week before the float is required. You can also request a float at the finance office.</a:t>
            </a:r>
          </a:p>
          <a:p>
            <a:pPr marL="457200" indent="-457200">
              <a:lnSpc>
                <a:spcPct val="150000"/>
              </a:lnSpc>
              <a:buFontTx/>
              <a:buChar char="-"/>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Only a mandated person can request a float and this will be authorised by a member of the finance office.</a:t>
            </a:r>
          </a:p>
          <a:p>
            <a:pPr marL="457200" indent="-457200">
              <a:lnSpc>
                <a:spcPct val="150000"/>
              </a:lnSpc>
              <a:buFontTx/>
              <a:buChar char="-"/>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float must be returned to the finance office within a week of it being taken. Ensure that the float is paid into the office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separately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to other income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e.g.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income generated from an event.</a:t>
            </a:r>
          </a:p>
          <a:p>
            <a:pPr marL="457200" indent="-457200">
              <a:lnSpc>
                <a:spcPct val="150000"/>
              </a:lnSpc>
              <a:buFontTx/>
              <a:buChar char="-"/>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the float is not returned within two weeks it will be automatically taken from your account.</a:t>
            </a:r>
          </a:p>
        </p:txBody>
      </p:sp>
    </p:spTree>
    <p:extLst>
      <p:ext uri="{BB962C8B-B14F-4D97-AF65-F5344CB8AC3E}">
        <p14:creationId xmlns:p14="http://schemas.microsoft.com/office/powerpoint/2010/main" val="2491364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7428834"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Minibus Hire and BUCS Travel</a:t>
            </a: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Union has two minibuses that are available for your club/society to hire.</a:t>
            </a:r>
          </a:p>
          <a:p>
            <a:pPr marL="457200" indent="-457200">
              <a:lnSpc>
                <a:spcPct val="150000"/>
              </a:lnSpc>
              <a:buFontTx/>
              <a:buChar char="-"/>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Minibuses are to be booked with Sion the Societies and Volunteering Co-ordinator.</a:t>
            </a:r>
            <a:endParaRPr lang="en-GB" sz="14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150000"/>
              </a:lnSpc>
              <a:buFontTx/>
              <a:buChar char="-"/>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Minibuses cost £75 for a full day hire and £37.50 for a half day hire. Discounted rates are available over the weekend.</a:t>
            </a:r>
          </a:p>
          <a:p>
            <a:pPr marL="457200" indent="-457200">
              <a:lnSpc>
                <a:spcPct val="150000"/>
              </a:lnSpc>
              <a:buFontTx/>
              <a:buChar char="-"/>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Charges for minibuses will be automatically taken from your account approximately 2 weeks after the date of hire.</a:t>
            </a:r>
          </a:p>
          <a:p>
            <a:pPr marL="457200" indent="-457200">
              <a:lnSpc>
                <a:spcPct val="150000"/>
              </a:lnSpc>
              <a:buFontTx/>
              <a:buChar char="-"/>
            </a:pPr>
            <a:r>
              <a:rPr lang="en-GB" sz="14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 must ensure that there is enough money in your account to pay for the hire before you book a minibus with Sion.</a:t>
            </a:r>
          </a:p>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Union pays for travel to and from BUCS competitions.</a:t>
            </a:r>
          </a:p>
          <a:p>
            <a:pPr marL="457200" indent="-457200">
              <a:lnSpc>
                <a:spcPct val="150000"/>
              </a:lnSpc>
              <a:buFontTx/>
              <a:buChar char="-"/>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you travel to a competition using a Union minibus, BUCS will cover the cost of the hire of the bus and the cost of the fuel. </a:t>
            </a:r>
            <a:endParaRPr lang="en-GB" sz="14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150000"/>
              </a:lnSpc>
              <a:buFontTx/>
              <a:buChar char="-"/>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 need to use a payment request form to claim back BUCS fuel. Please clearly state BUCS on the form.</a:t>
            </a:r>
          </a:p>
          <a:p>
            <a:pPr marL="457200" indent="-457200">
              <a:lnSpc>
                <a:spcPct val="150000"/>
              </a:lnSpc>
              <a:buFontTx/>
              <a:buChar char="-"/>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you travel to BUCS competitions in your own vehicle you will be paid either the cost of the fuel as detailed on your receipt or 20p per mile – whichever is the lower amount. </a:t>
            </a:r>
            <a:r>
              <a:rPr lang="en-GB" sz="14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Please note that you must be reasonable with your requests. If 5 people are traveling, you will not all be reimbursed if you take a car each.</a:t>
            </a:r>
          </a:p>
          <a:p>
            <a:pPr>
              <a:lnSpc>
                <a:spcPct val="150000"/>
              </a:lnSpc>
            </a:pPr>
            <a:r>
              <a:rPr lang="en-GB" sz="14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BUCS does not pay for toll road charges or parking charges.</a:t>
            </a:r>
            <a:endParaRPr lang="en-GB" sz="14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09028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Dinners and Tours</a:t>
            </a:r>
          </a:p>
        </p:txBody>
      </p:sp>
      <p:sp>
        <p:nvSpPr>
          <p:cNvPr id="6" name="Title 1"/>
          <p:cNvSpPr txBox="1">
            <a:spLocks/>
          </p:cNvSpPr>
          <p:nvPr/>
        </p:nvSpPr>
        <p:spPr>
          <a:xfrm>
            <a:off x="388620" y="1243055"/>
            <a:ext cx="10035540" cy="45540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 will find information about how to book and pay for dinners and tours in the mandate training booklet. If you have any questions about this please contact the finance office on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hlinkClick r:id="rId2"/>
              </a:rPr>
              <a:t>sufstaff@aber.ac.uk</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or call 01970 621727.</a:t>
            </a:r>
          </a:p>
        </p:txBody>
      </p:sp>
    </p:spTree>
    <p:extLst>
      <p:ext uri="{BB962C8B-B14F-4D97-AF65-F5344CB8AC3E}">
        <p14:creationId xmlns:p14="http://schemas.microsoft.com/office/powerpoint/2010/main" val="2409028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Remember…</a:t>
            </a:r>
          </a:p>
        </p:txBody>
      </p:sp>
      <p:sp>
        <p:nvSpPr>
          <p:cNvPr id="6" name="Title 1"/>
          <p:cNvSpPr txBox="1">
            <a:spLocks/>
          </p:cNvSpPr>
          <p:nvPr/>
        </p:nvSpPr>
        <p:spPr>
          <a:xfrm>
            <a:off x="388620" y="1243055"/>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a club/society account become overdrawn, all activity will be frozen.</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tour account, dinner account and grant account are all kept separate from the general activities account.</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Money may be raised through membership, sponsorship, fundraising etc.</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Only mandated signatories can request financial reports and authorise payments. Reports can be requested by emailing </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hlinkClick r:id="rId2"/>
              </a:rPr>
              <a:t>sufstaff@aber.ac.uk</a:t>
            </a:r>
            <a:endPar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onus is on mandated persons to report finances to their committee.</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Cheques must be made payable to Aberystwyth University Students’ Union and not to individual clubs/societies.</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Invoices and payment request vouchers are to be submitted to the finance office by Wednesday 12pm prior to the payment run on Friday.</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All money needs to be paid into the finance office before orders are placed.</a:t>
            </a:r>
            <a:endParaRPr lang="en-GB" sz="16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All purchases and bookings need to be made via the ‘purchase order’ system.</a:t>
            </a:r>
          </a:p>
        </p:txBody>
      </p:sp>
    </p:spTree>
    <p:extLst>
      <p:ext uri="{BB962C8B-B14F-4D97-AF65-F5344CB8AC3E}">
        <p14:creationId xmlns:p14="http://schemas.microsoft.com/office/powerpoint/2010/main" val="2409028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Any Questions?</a:t>
            </a:r>
          </a:p>
        </p:txBody>
      </p:sp>
      <p:sp>
        <p:nvSpPr>
          <p:cNvPr id="6" name="Title 1"/>
          <p:cNvSpPr txBox="1">
            <a:spLocks/>
          </p:cNvSpPr>
          <p:nvPr/>
        </p:nvSpPr>
        <p:spPr>
          <a:xfrm>
            <a:off x="388620" y="1243055"/>
            <a:ext cx="10035540" cy="45540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09028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Finance Office</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Finance office is located at the SU Welcome Desk.</a:t>
            </a:r>
            <a:endParaRPr lang="en-GB" sz="28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GB" sz="2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Opening Times</a:t>
            </a:r>
          </a:p>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10:00-16:00 Monday to Thursday</a:t>
            </a:r>
          </a:p>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10:00-15:00 Friday</a:t>
            </a:r>
          </a:p>
          <a:p>
            <a:pPr>
              <a:lnSpc>
                <a:spcPct val="150000"/>
              </a:lnSpc>
            </a:pPr>
            <a:r>
              <a:rPr lang="en-GB" sz="2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Function</a:t>
            </a:r>
          </a:p>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finance office will provide you with information about your club/society accounts. All financial transactions will be conducted at the finance office.</a:t>
            </a:r>
          </a:p>
          <a:p>
            <a:pPr>
              <a:lnSpc>
                <a:spcPct val="150000"/>
              </a:lnSpc>
            </a:pPr>
            <a:r>
              <a:rPr lang="en-GB" sz="2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Useful Contacts</a:t>
            </a:r>
          </a:p>
          <a:p>
            <a:pPr>
              <a:lnSpc>
                <a:spcPct val="150000"/>
              </a:lnSpc>
            </a:pP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finance office is contactable via email at </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hlinkClick r:id="rId2"/>
              </a:rPr>
              <a:t>sufstaff@aber.ac.uk</a:t>
            </a:r>
            <a:r>
              <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and telephone on 01970 621727. We will endeavour to respond to your enquiries within three working days.</a:t>
            </a:r>
          </a:p>
        </p:txBody>
      </p:sp>
    </p:spTree>
    <p:extLst>
      <p:ext uri="{BB962C8B-B14F-4D97-AF65-F5344CB8AC3E}">
        <p14:creationId xmlns:p14="http://schemas.microsoft.com/office/powerpoint/2010/main" val="3032110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Setting up an account</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lnSpc>
                <a:spcPct val="150000"/>
              </a:lnSpc>
              <a:buAutoNum type="arabicPeriod"/>
            </a:pP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Complete a mandate from (available from the SU Welcome Desk).</a:t>
            </a:r>
          </a:p>
          <a:p>
            <a:pPr>
              <a:lnSpc>
                <a:spcPct val="150000"/>
              </a:lnSpc>
            </a:pPr>
            <a:r>
              <a:rPr lang="en-GB" sz="29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 photograph and the signature of both mandated persons must be included on the 	form.</a:t>
            </a:r>
          </a:p>
          <a:p>
            <a:pPr>
              <a:lnSpc>
                <a:spcPct val="150000"/>
              </a:lnSpc>
            </a:pPr>
            <a:r>
              <a:rPr lang="en-GB" sz="29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There must only be two people on the mandate form, normally the president and 	treasurer. </a:t>
            </a:r>
          </a:p>
          <a:p>
            <a:pPr>
              <a:lnSpc>
                <a:spcPct val="150000"/>
              </a:lnSpc>
            </a:pPr>
            <a:r>
              <a:rPr lang="en-GB" sz="29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Only the people on the mandate form can authorise 	expenditure from the account.</a:t>
            </a:r>
          </a:p>
          <a:p>
            <a:pPr>
              <a:lnSpc>
                <a:spcPct val="150000"/>
              </a:lnSpc>
            </a:pP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2. Set up an aber.ac.uk email for your club/society</a:t>
            </a:r>
          </a:p>
          <a:p>
            <a:pPr>
              <a:lnSpc>
                <a:spcPct val="150000"/>
              </a:lnSpc>
            </a:pPr>
            <a:r>
              <a:rPr lang="en-GB" sz="29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The link to set up an email account can be found in your mandate training booklets.</a:t>
            </a:r>
          </a:p>
          <a:p>
            <a:pPr>
              <a:lnSpc>
                <a:spcPct val="150000"/>
              </a:lnSpc>
            </a:pPr>
            <a:r>
              <a:rPr lang="en-GB" sz="290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a:t>
            </a:r>
            <a:r>
              <a:rPr lang="en-GB" sz="29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 Requests for an email account will only be authorised once the finance office is in 	receipt of your completed mandate form.</a:t>
            </a:r>
          </a:p>
          <a:p>
            <a:pPr>
              <a:lnSpc>
                <a:spcPct val="150000"/>
              </a:lnSpc>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a:lnSpc>
                <a:spcPct val="150000"/>
              </a:lnSpc>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marL="514350" indent="-514350">
              <a:lnSpc>
                <a:spcPct val="150000"/>
              </a:lnSpc>
              <a:buAutoNum type="arabicPeriod"/>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16569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59" y="640412"/>
            <a:ext cx="8698341"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Responsibilities of the Mandates</a:t>
            </a: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mandated persons are responsible for the club/society accounts. Mandated persons must be current students.</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Reconciling accounts</a:t>
            </a:r>
          </a:p>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finance office may make random checks on club/society accounts to make sure that they are being managed correctly. We will ask to see your accounting records and will reconcile them against the ones we keep.</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Reporting club/society finances</a:t>
            </a:r>
          </a:p>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mandated persons have a responsibility to periodically report their finances to their </a:t>
            </a:r>
            <a:r>
              <a:rPr lang="en-GB" sz="1600" dirty="0" err="1"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comittee</a:t>
            </a:r>
            <a:endPar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Overdrawn accounts</a:t>
            </a:r>
          </a:p>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Sometimes accounts become overdrawn. If this happens your account will be frozen until monies are paid in to bring your account back into credit. The responsibility for this and for payments of any bills, or part of bills, incurred after the account became overdrawn rests with the mandated signatories. </a:t>
            </a:r>
          </a:p>
        </p:txBody>
      </p:sp>
    </p:spTree>
    <p:extLst>
      <p:ext uri="{BB962C8B-B14F-4D97-AF65-F5344CB8AC3E}">
        <p14:creationId xmlns:p14="http://schemas.microsoft.com/office/powerpoint/2010/main" val="2716569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59" y="640412"/>
            <a:ext cx="9355289"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Bookkeeping Example</a:t>
            </a: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63692815"/>
              </p:ext>
            </p:extLst>
          </p:nvPr>
        </p:nvGraphicFramePr>
        <p:xfrm>
          <a:off x="1331651" y="1500326"/>
          <a:ext cx="8672323" cy="4296792"/>
        </p:xfrm>
        <a:graphic>
          <a:graphicData uri="http://schemas.openxmlformats.org/drawingml/2006/table">
            <a:tbl>
              <a:tblPr>
                <a:tableStyleId>{3C2FFA5D-87B4-456A-9821-1D502468CF0F}</a:tableStyleId>
              </a:tblPr>
              <a:tblGrid>
                <a:gridCol w="1397000"/>
                <a:gridCol w="2946210"/>
                <a:gridCol w="1790700"/>
                <a:gridCol w="1262063"/>
                <a:gridCol w="1276350"/>
              </a:tblGrid>
              <a:tr h="716132">
                <a:tc>
                  <a:txBody>
                    <a:bodyPr/>
                    <a:lstStyle/>
                    <a:p>
                      <a:pPr algn="ctr" fontAlgn="b"/>
                      <a:r>
                        <a:rPr lang="en-GB" sz="2400" b="1" u="none" strike="noStrike" dirty="0">
                          <a:effectLst/>
                        </a:rPr>
                        <a:t>Date</a:t>
                      </a:r>
                      <a:endParaRPr lang="en-GB" sz="2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GB" sz="2400" b="1" u="none" strike="noStrike" dirty="0">
                          <a:effectLst/>
                        </a:rPr>
                        <a:t>Details</a:t>
                      </a:r>
                      <a:endParaRPr lang="en-GB" sz="2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GB" sz="2400" b="1" u="none" strike="noStrike" dirty="0">
                          <a:effectLst/>
                        </a:rPr>
                        <a:t>Expenditure</a:t>
                      </a:r>
                      <a:endParaRPr lang="en-GB" sz="2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GB" sz="2400" b="1" u="none" strike="noStrike" dirty="0">
                          <a:effectLst/>
                        </a:rPr>
                        <a:t>Income</a:t>
                      </a:r>
                      <a:endParaRPr lang="en-GB" sz="2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GB" sz="2400" b="1" u="none" strike="noStrike" dirty="0">
                          <a:effectLst/>
                        </a:rPr>
                        <a:t>Balance</a:t>
                      </a:r>
                      <a:endParaRPr lang="en-GB" sz="2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716132">
                <a:tc>
                  <a:txBody>
                    <a:bodyPr/>
                    <a:lstStyle/>
                    <a:p>
                      <a:pPr algn="r" fontAlgn="b"/>
                      <a:r>
                        <a:rPr lang="en-GB" sz="2000" u="none" strike="noStrike">
                          <a:effectLst/>
                        </a:rPr>
                        <a:t>01/09/2017</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dirty="0">
                          <a:effectLst/>
                        </a:rPr>
                        <a:t>Bal </a:t>
                      </a:r>
                      <a:r>
                        <a:rPr lang="en-GB" sz="2000" u="none" strike="noStrike" dirty="0" err="1">
                          <a:effectLst/>
                        </a:rPr>
                        <a:t>b/f</a:t>
                      </a:r>
                      <a:endParaRPr lang="en-GB"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dirty="0">
                          <a:effectLst/>
                        </a:rPr>
                        <a:t> £    100.00 </a:t>
                      </a:r>
                      <a:endParaRPr lang="en-GB"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716132">
                <a:tc>
                  <a:txBody>
                    <a:bodyPr/>
                    <a:lstStyle/>
                    <a:p>
                      <a:pPr algn="r" fontAlgn="b"/>
                      <a:r>
                        <a:rPr lang="en-GB" sz="2000" u="none" strike="noStrike">
                          <a:effectLst/>
                        </a:rPr>
                        <a:t>10/09/2017</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Membership</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50.00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150.00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716132">
                <a:tc>
                  <a:txBody>
                    <a:bodyPr/>
                    <a:lstStyle/>
                    <a:p>
                      <a:pPr algn="r" fontAlgn="b"/>
                      <a:r>
                        <a:rPr lang="en-GB" sz="2000" u="none" strike="noStrike">
                          <a:effectLst/>
                        </a:rPr>
                        <a:t>20/09/2017</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dirty="0">
                          <a:effectLst/>
                        </a:rPr>
                        <a:t>Merchandise</a:t>
                      </a:r>
                      <a:endParaRPr lang="en-GB"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200.00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350.00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716132">
                <a:tc>
                  <a:txBody>
                    <a:bodyPr/>
                    <a:lstStyle/>
                    <a:p>
                      <a:pPr algn="r" fontAlgn="b"/>
                      <a:r>
                        <a:rPr lang="en-GB" sz="2000" u="none" strike="noStrike">
                          <a:effectLst/>
                        </a:rPr>
                        <a:t>25/09/2017</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Payment for merchandise</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200.00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150.00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716132">
                <a:tc>
                  <a:txBody>
                    <a:bodyPr/>
                    <a:lstStyle/>
                    <a:p>
                      <a:pPr algn="r" fontAlgn="b"/>
                      <a:r>
                        <a:rPr lang="en-GB" sz="2000" u="none" strike="noStrike">
                          <a:effectLst/>
                        </a:rPr>
                        <a:t>30/09/2017</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dirty="0">
                          <a:effectLst/>
                        </a:rPr>
                        <a:t>Sponsorship</a:t>
                      </a:r>
                      <a:endParaRPr lang="en-GB"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a:effectLst/>
                        </a:rPr>
                        <a:t> £      25.00 </a:t>
                      </a:r>
                      <a:endParaRPr lang="en-GB"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GB" sz="2000" u="none" strike="noStrike" dirty="0">
                          <a:effectLst/>
                        </a:rPr>
                        <a:t> £    175.00 </a:t>
                      </a:r>
                      <a:endParaRPr lang="en-GB"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716569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236220"/>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Your accounts</a:t>
            </a: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endParaRPr lang="en-GB" sz="28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p:nvPr/>
        </p:nvPicPr>
        <p:blipFill rotWithShape="1">
          <a:blip r:embed="rId2">
            <a:extLst>
              <a:ext uri="{28A0092B-C50C-407E-A947-70E740481C1C}">
                <a14:useLocalDpi xmlns:a14="http://schemas.microsoft.com/office/drawing/2010/main" val="0"/>
              </a:ext>
            </a:extLst>
          </a:blip>
          <a:srcRect l="1006" t="12874" r="23132" b="6667"/>
          <a:stretch/>
        </p:blipFill>
        <p:spPr bwMode="auto">
          <a:xfrm>
            <a:off x="568171" y="790113"/>
            <a:ext cx="9019711" cy="5379957"/>
          </a:xfrm>
          <a:prstGeom prst="rect">
            <a:avLst/>
          </a:prstGeom>
          <a:ln>
            <a:noFill/>
          </a:ln>
          <a:extLst>
            <a:ext uri="{53640926-AAD7-44D8-BBD7-CCE9431645EC}">
              <a14:shadowObscured xmlns:a14="http://schemas.microsoft.com/office/drawing/2010/main"/>
            </a:ext>
          </a:extLst>
        </p:spPr>
      </p:pic>
      <p:sp>
        <p:nvSpPr>
          <p:cNvPr id="8" name="TextBox 7"/>
          <p:cNvSpPr txBox="1"/>
          <p:nvPr/>
        </p:nvSpPr>
        <p:spPr>
          <a:xfrm>
            <a:off x="5219959" y="1855433"/>
            <a:ext cx="1464927" cy="584775"/>
          </a:xfrm>
          <a:prstGeom prst="rect">
            <a:avLst/>
          </a:prstGeom>
          <a:noFill/>
        </p:spPr>
        <p:txBody>
          <a:bodyPr wrap="square" rtlCol="0">
            <a:spAutoFit/>
          </a:bodyPr>
          <a:lstStyle/>
          <a:p>
            <a:pPr algn="ctr"/>
            <a:r>
              <a:rPr lang="en-GB" sz="1600" dirty="0" smtClean="0"/>
              <a:t>Ignore these columns</a:t>
            </a:r>
          </a:p>
        </p:txBody>
      </p:sp>
      <p:sp>
        <p:nvSpPr>
          <p:cNvPr id="10" name="TextBox 9"/>
          <p:cNvSpPr txBox="1"/>
          <p:nvPr/>
        </p:nvSpPr>
        <p:spPr>
          <a:xfrm>
            <a:off x="2876364" y="1793289"/>
            <a:ext cx="950863" cy="830997"/>
          </a:xfrm>
          <a:prstGeom prst="rect">
            <a:avLst/>
          </a:prstGeom>
          <a:noFill/>
        </p:spPr>
        <p:txBody>
          <a:bodyPr wrap="square" rtlCol="0">
            <a:spAutoFit/>
          </a:bodyPr>
          <a:lstStyle/>
          <a:p>
            <a:pPr algn="ctr"/>
            <a:r>
              <a:rPr lang="en-GB" sz="1200" dirty="0" smtClean="0"/>
              <a:t>Expenditure for the current month</a:t>
            </a:r>
            <a:endParaRPr lang="en-GB" sz="1200" dirty="0"/>
          </a:p>
        </p:txBody>
      </p:sp>
      <p:sp>
        <p:nvSpPr>
          <p:cNvPr id="12" name="TextBox 11"/>
          <p:cNvSpPr txBox="1"/>
          <p:nvPr/>
        </p:nvSpPr>
        <p:spPr>
          <a:xfrm>
            <a:off x="3945067" y="1793289"/>
            <a:ext cx="950863" cy="646331"/>
          </a:xfrm>
          <a:prstGeom prst="rect">
            <a:avLst/>
          </a:prstGeom>
          <a:noFill/>
        </p:spPr>
        <p:txBody>
          <a:bodyPr wrap="square" rtlCol="0">
            <a:spAutoFit/>
          </a:bodyPr>
          <a:lstStyle/>
          <a:p>
            <a:pPr algn="ctr"/>
            <a:r>
              <a:rPr lang="en-GB" sz="1200" dirty="0" smtClean="0"/>
              <a:t>Income for the current month</a:t>
            </a:r>
            <a:endParaRPr lang="en-GB" sz="1200" dirty="0"/>
          </a:p>
        </p:txBody>
      </p:sp>
      <p:sp>
        <p:nvSpPr>
          <p:cNvPr id="13" name="TextBox 12"/>
          <p:cNvSpPr txBox="1"/>
          <p:nvPr/>
        </p:nvSpPr>
        <p:spPr>
          <a:xfrm>
            <a:off x="7112493" y="1855433"/>
            <a:ext cx="950863" cy="646331"/>
          </a:xfrm>
          <a:prstGeom prst="rect">
            <a:avLst/>
          </a:prstGeom>
          <a:noFill/>
        </p:spPr>
        <p:txBody>
          <a:bodyPr wrap="square" rtlCol="0">
            <a:spAutoFit/>
          </a:bodyPr>
          <a:lstStyle/>
          <a:p>
            <a:pPr algn="ctr"/>
            <a:r>
              <a:rPr lang="en-GB" sz="1200" dirty="0" smtClean="0"/>
              <a:t>Expenditure totals for the year</a:t>
            </a:r>
          </a:p>
        </p:txBody>
      </p:sp>
      <p:sp>
        <p:nvSpPr>
          <p:cNvPr id="14" name="TextBox 13"/>
          <p:cNvSpPr txBox="1"/>
          <p:nvPr/>
        </p:nvSpPr>
        <p:spPr>
          <a:xfrm>
            <a:off x="8285823" y="1855432"/>
            <a:ext cx="950863" cy="646331"/>
          </a:xfrm>
          <a:prstGeom prst="rect">
            <a:avLst/>
          </a:prstGeom>
          <a:noFill/>
        </p:spPr>
        <p:txBody>
          <a:bodyPr wrap="square" rtlCol="0">
            <a:spAutoFit/>
          </a:bodyPr>
          <a:lstStyle/>
          <a:p>
            <a:pPr algn="ctr"/>
            <a:r>
              <a:rPr lang="en-GB" sz="1200" dirty="0" smtClean="0"/>
              <a:t>Income totals for the year</a:t>
            </a:r>
          </a:p>
        </p:txBody>
      </p:sp>
      <p:sp>
        <p:nvSpPr>
          <p:cNvPr id="11" name="TextBox 10"/>
          <p:cNvSpPr txBox="1"/>
          <p:nvPr/>
        </p:nvSpPr>
        <p:spPr>
          <a:xfrm>
            <a:off x="8353886" y="5495277"/>
            <a:ext cx="1003177" cy="738664"/>
          </a:xfrm>
          <a:prstGeom prst="rect">
            <a:avLst/>
          </a:prstGeom>
          <a:noFill/>
        </p:spPr>
        <p:txBody>
          <a:bodyPr wrap="square" rtlCol="0">
            <a:spAutoFit/>
          </a:bodyPr>
          <a:lstStyle/>
          <a:p>
            <a:pPr algn="ctr"/>
            <a:r>
              <a:rPr lang="en-GB" sz="1400" dirty="0" smtClean="0"/>
              <a:t>XXXXX</a:t>
            </a:r>
          </a:p>
          <a:p>
            <a:pPr algn="ctr"/>
            <a:r>
              <a:rPr lang="en-GB" sz="1400" dirty="0" smtClean="0"/>
              <a:t>Funds available</a:t>
            </a:r>
            <a:endParaRPr lang="en-GB" sz="1400" dirty="0"/>
          </a:p>
        </p:txBody>
      </p:sp>
      <p:sp>
        <p:nvSpPr>
          <p:cNvPr id="15" name="TextBox 14"/>
          <p:cNvSpPr txBox="1"/>
          <p:nvPr/>
        </p:nvSpPr>
        <p:spPr>
          <a:xfrm>
            <a:off x="568171" y="1970843"/>
            <a:ext cx="1766656" cy="523220"/>
          </a:xfrm>
          <a:prstGeom prst="rect">
            <a:avLst/>
          </a:prstGeom>
          <a:noFill/>
        </p:spPr>
        <p:txBody>
          <a:bodyPr wrap="square" rtlCol="0">
            <a:spAutoFit/>
          </a:bodyPr>
          <a:lstStyle/>
          <a:p>
            <a:pPr algn="ctr"/>
            <a:r>
              <a:rPr lang="en-GB" sz="1400" dirty="0" smtClean="0"/>
              <a:t>Details of expenditure/income</a:t>
            </a:r>
          </a:p>
        </p:txBody>
      </p:sp>
      <p:graphicFrame>
        <p:nvGraphicFramePr>
          <p:cNvPr id="16" name="Table 15"/>
          <p:cNvGraphicFramePr>
            <a:graphicFrameLocks noGrp="1"/>
          </p:cNvGraphicFramePr>
          <p:nvPr>
            <p:extLst>
              <p:ext uri="{D42A27DB-BD31-4B8C-83A1-F6EECF244321}">
                <p14:modId xmlns:p14="http://schemas.microsoft.com/office/powerpoint/2010/main" val="2938507566"/>
              </p:ext>
            </p:extLst>
          </p:nvPr>
        </p:nvGraphicFramePr>
        <p:xfrm>
          <a:off x="9693428" y="1855433"/>
          <a:ext cx="2158589" cy="3844896"/>
        </p:xfrm>
        <a:graphic>
          <a:graphicData uri="http://schemas.openxmlformats.org/drawingml/2006/table">
            <a:tbl>
              <a:tblPr firstRow="1" bandRow="1">
                <a:tableStyleId>{F5AB1C69-6EDB-4FF4-983F-18BD219EF322}</a:tableStyleId>
              </a:tblPr>
              <a:tblGrid>
                <a:gridCol w="956534"/>
                <a:gridCol w="1202055"/>
              </a:tblGrid>
              <a:tr h="295008">
                <a:tc>
                  <a:txBody>
                    <a:bodyPr/>
                    <a:lstStyle/>
                    <a:p>
                      <a:r>
                        <a:rPr lang="en-GB" sz="1400" dirty="0" smtClean="0"/>
                        <a:t>Month</a:t>
                      </a:r>
                    </a:p>
                  </a:txBody>
                  <a:tcPr/>
                </a:tc>
                <a:tc>
                  <a:txBody>
                    <a:bodyPr/>
                    <a:lstStyle/>
                    <a:p>
                      <a:r>
                        <a:rPr lang="en-GB" sz="1400" dirty="0" smtClean="0"/>
                        <a:t>Finance</a:t>
                      </a:r>
                      <a:r>
                        <a:rPr lang="en-GB" sz="1400" baseline="0" dirty="0" smtClean="0"/>
                        <a:t> Date</a:t>
                      </a:r>
                    </a:p>
                  </a:txBody>
                  <a:tcPr/>
                </a:tc>
              </a:tr>
              <a:tr h="295008">
                <a:tc>
                  <a:txBody>
                    <a:bodyPr/>
                    <a:lstStyle/>
                    <a:p>
                      <a:r>
                        <a:rPr lang="en-GB" sz="1200" dirty="0" smtClean="0"/>
                        <a:t>July</a:t>
                      </a:r>
                    </a:p>
                  </a:txBody>
                  <a:tcPr/>
                </a:tc>
                <a:tc>
                  <a:txBody>
                    <a:bodyPr/>
                    <a:lstStyle/>
                    <a:p>
                      <a:r>
                        <a:rPr lang="en-GB" sz="1200" dirty="0" smtClean="0"/>
                        <a:t>01/2017</a:t>
                      </a:r>
                      <a:endParaRPr lang="en-GB" sz="1200" dirty="0"/>
                    </a:p>
                  </a:txBody>
                  <a:tcPr/>
                </a:tc>
              </a:tr>
              <a:tr h="295008">
                <a:tc>
                  <a:txBody>
                    <a:bodyPr/>
                    <a:lstStyle/>
                    <a:p>
                      <a:r>
                        <a:rPr lang="en-GB" sz="1200" dirty="0" smtClean="0"/>
                        <a:t>August</a:t>
                      </a:r>
                      <a:endParaRPr lang="en-GB" sz="1200" dirty="0"/>
                    </a:p>
                  </a:txBody>
                  <a:tcPr/>
                </a:tc>
                <a:tc>
                  <a:txBody>
                    <a:bodyPr/>
                    <a:lstStyle/>
                    <a:p>
                      <a:r>
                        <a:rPr lang="en-GB" sz="1200" dirty="0" smtClean="0"/>
                        <a:t>02/2017</a:t>
                      </a:r>
                      <a:endParaRPr lang="en-GB" sz="1200" dirty="0"/>
                    </a:p>
                  </a:txBody>
                  <a:tcPr/>
                </a:tc>
              </a:tr>
              <a:tr h="295008">
                <a:tc>
                  <a:txBody>
                    <a:bodyPr/>
                    <a:lstStyle/>
                    <a:p>
                      <a:r>
                        <a:rPr lang="en-GB" sz="1200" dirty="0" smtClean="0"/>
                        <a:t>September</a:t>
                      </a:r>
                      <a:endParaRPr lang="en-GB" sz="1200" dirty="0"/>
                    </a:p>
                  </a:txBody>
                  <a:tcPr/>
                </a:tc>
                <a:tc>
                  <a:txBody>
                    <a:bodyPr/>
                    <a:lstStyle/>
                    <a:p>
                      <a:r>
                        <a:rPr lang="en-GB" sz="1200" dirty="0" smtClean="0"/>
                        <a:t>03/2017</a:t>
                      </a:r>
                      <a:endParaRPr lang="en-GB" sz="1200" dirty="0"/>
                    </a:p>
                  </a:txBody>
                  <a:tcPr/>
                </a:tc>
              </a:tr>
              <a:tr h="295008">
                <a:tc>
                  <a:txBody>
                    <a:bodyPr/>
                    <a:lstStyle/>
                    <a:p>
                      <a:r>
                        <a:rPr lang="en-GB" sz="1200" dirty="0" smtClean="0"/>
                        <a:t>October</a:t>
                      </a:r>
                      <a:endParaRPr lang="en-GB" sz="1200" dirty="0"/>
                    </a:p>
                  </a:txBody>
                  <a:tcPr/>
                </a:tc>
                <a:tc>
                  <a:txBody>
                    <a:bodyPr/>
                    <a:lstStyle/>
                    <a:p>
                      <a:r>
                        <a:rPr lang="en-GB" sz="1200" dirty="0" smtClean="0"/>
                        <a:t>04/2017</a:t>
                      </a:r>
                      <a:endParaRPr lang="en-GB" sz="1200" dirty="0"/>
                    </a:p>
                  </a:txBody>
                  <a:tcPr/>
                </a:tc>
              </a:tr>
              <a:tr h="295008">
                <a:tc>
                  <a:txBody>
                    <a:bodyPr/>
                    <a:lstStyle/>
                    <a:p>
                      <a:r>
                        <a:rPr lang="en-GB" sz="1200" dirty="0" smtClean="0"/>
                        <a:t>November</a:t>
                      </a:r>
                      <a:endParaRPr lang="en-GB" sz="1200" dirty="0"/>
                    </a:p>
                  </a:txBody>
                  <a:tcPr/>
                </a:tc>
                <a:tc>
                  <a:txBody>
                    <a:bodyPr/>
                    <a:lstStyle/>
                    <a:p>
                      <a:r>
                        <a:rPr lang="en-GB" sz="1200" dirty="0" smtClean="0"/>
                        <a:t>05/2017</a:t>
                      </a:r>
                      <a:endParaRPr lang="en-GB" sz="1200" dirty="0"/>
                    </a:p>
                  </a:txBody>
                  <a:tcPr/>
                </a:tc>
              </a:tr>
              <a:tr h="295008">
                <a:tc>
                  <a:txBody>
                    <a:bodyPr/>
                    <a:lstStyle/>
                    <a:p>
                      <a:r>
                        <a:rPr lang="en-GB" sz="1200" dirty="0" smtClean="0"/>
                        <a:t>December</a:t>
                      </a:r>
                      <a:endParaRPr lang="en-GB" sz="1200" dirty="0"/>
                    </a:p>
                  </a:txBody>
                  <a:tcPr/>
                </a:tc>
                <a:tc>
                  <a:txBody>
                    <a:bodyPr/>
                    <a:lstStyle/>
                    <a:p>
                      <a:r>
                        <a:rPr lang="en-GB" sz="1200" dirty="0" smtClean="0"/>
                        <a:t>06/2017</a:t>
                      </a:r>
                      <a:endParaRPr lang="en-GB" sz="1200" dirty="0"/>
                    </a:p>
                  </a:txBody>
                  <a:tcPr/>
                </a:tc>
              </a:tr>
              <a:tr h="295008">
                <a:tc>
                  <a:txBody>
                    <a:bodyPr/>
                    <a:lstStyle/>
                    <a:p>
                      <a:r>
                        <a:rPr lang="en-GB" sz="1200" dirty="0" smtClean="0"/>
                        <a:t>January</a:t>
                      </a:r>
                      <a:endParaRPr lang="en-GB" sz="1200" dirty="0"/>
                    </a:p>
                  </a:txBody>
                  <a:tcPr/>
                </a:tc>
                <a:tc>
                  <a:txBody>
                    <a:bodyPr/>
                    <a:lstStyle/>
                    <a:p>
                      <a:r>
                        <a:rPr lang="en-GB" sz="1200" dirty="0" smtClean="0"/>
                        <a:t>07/2017</a:t>
                      </a:r>
                      <a:endParaRPr lang="en-GB" sz="1200" dirty="0"/>
                    </a:p>
                  </a:txBody>
                  <a:tcPr/>
                </a:tc>
              </a:tr>
              <a:tr h="295008">
                <a:tc>
                  <a:txBody>
                    <a:bodyPr/>
                    <a:lstStyle/>
                    <a:p>
                      <a:r>
                        <a:rPr lang="en-GB" sz="1200" dirty="0" smtClean="0"/>
                        <a:t>February</a:t>
                      </a:r>
                      <a:endParaRPr lang="en-GB" sz="1200" dirty="0"/>
                    </a:p>
                  </a:txBody>
                  <a:tcPr/>
                </a:tc>
                <a:tc>
                  <a:txBody>
                    <a:bodyPr/>
                    <a:lstStyle/>
                    <a:p>
                      <a:r>
                        <a:rPr lang="en-GB" sz="1200" dirty="0" smtClean="0"/>
                        <a:t>08/2017</a:t>
                      </a:r>
                      <a:endParaRPr lang="en-GB" sz="1200" dirty="0"/>
                    </a:p>
                  </a:txBody>
                  <a:tcPr/>
                </a:tc>
              </a:tr>
              <a:tr h="295008">
                <a:tc>
                  <a:txBody>
                    <a:bodyPr/>
                    <a:lstStyle/>
                    <a:p>
                      <a:r>
                        <a:rPr lang="en-GB" sz="1200" dirty="0" smtClean="0"/>
                        <a:t>March</a:t>
                      </a:r>
                      <a:endParaRPr lang="en-GB" sz="1200" dirty="0"/>
                    </a:p>
                  </a:txBody>
                  <a:tcPr/>
                </a:tc>
                <a:tc>
                  <a:txBody>
                    <a:bodyPr/>
                    <a:lstStyle/>
                    <a:p>
                      <a:r>
                        <a:rPr lang="en-GB" sz="1200" dirty="0" smtClean="0"/>
                        <a:t>09/2017</a:t>
                      </a:r>
                      <a:endParaRPr lang="en-GB" sz="1200" dirty="0"/>
                    </a:p>
                  </a:txBody>
                  <a:tcPr/>
                </a:tc>
              </a:tr>
              <a:tr h="295008">
                <a:tc>
                  <a:txBody>
                    <a:bodyPr/>
                    <a:lstStyle/>
                    <a:p>
                      <a:r>
                        <a:rPr lang="en-GB" sz="1200" dirty="0" smtClean="0"/>
                        <a:t>April</a:t>
                      </a:r>
                      <a:endParaRPr lang="en-GB" sz="1200" dirty="0"/>
                    </a:p>
                  </a:txBody>
                  <a:tcPr/>
                </a:tc>
                <a:tc>
                  <a:txBody>
                    <a:bodyPr/>
                    <a:lstStyle/>
                    <a:p>
                      <a:r>
                        <a:rPr lang="en-GB" sz="1200" dirty="0" smtClean="0"/>
                        <a:t>10/2017</a:t>
                      </a:r>
                      <a:endParaRPr lang="en-GB" sz="1200" dirty="0"/>
                    </a:p>
                  </a:txBody>
                  <a:tcPr/>
                </a:tc>
              </a:tr>
              <a:tr h="295008">
                <a:tc>
                  <a:txBody>
                    <a:bodyPr/>
                    <a:lstStyle/>
                    <a:p>
                      <a:r>
                        <a:rPr lang="en-GB" sz="1200" dirty="0" smtClean="0"/>
                        <a:t>May</a:t>
                      </a:r>
                      <a:endParaRPr lang="en-GB" sz="1200" dirty="0"/>
                    </a:p>
                  </a:txBody>
                  <a:tcPr/>
                </a:tc>
                <a:tc>
                  <a:txBody>
                    <a:bodyPr/>
                    <a:lstStyle/>
                    <a:p>
                      <a:r>
                        <a:rPr lang="en-GB" sz="1200" dirty="0" smtClean="0"/>
                        <a:t>11/2017</a:t>
                      </a:r>
                      <a:endParaRPr lang="en-GB" sz="1200" dirty="0"/>
                    </a:p>
                  </a:txBody>
                  <a:tcPr/>
                </a:tc>
              </a:tr>
              <a:tr h="295008">
                <a:tc>
                  <a:txBody>
                    <a:bodyPr/>
                    <a:lstStyle/>
                    <a:p>
                      <a:r>
                        <a:rPr lang="en-GB" sz="1200" dirty="0" smtClean="0"/>
                        <a:t>June</a:t>
                      </a:r>
                      <a:endParaRPr lang="en-GB" sz="1200" dirty="0"/>
                    </a:p>
                  </a:txBody>
                  <a:tcPr/>
                </a:tc>
                <a:tc>
                  <a:txBody>
                    <a:bodyPr/>
                    <a:lstStyle/>
                    <a:p>
                      <a:r>
                        <a:rPr lang="en-GB" sz="1200" dirty="0" smtClean="0"/>
                        <a:t>12/2017</a:t>
                      </a:r>
                    </a:p>
                  </a:txBody>
                  <a:tcPr/>
                </a:tc>
              </a:tr>
            </a:tbl>
          </a:graphicData>
        </a:graphic>
      </p:graphicFrame>
    </p:spTree>
    <p:extLst>
      <p:ext uri="{BB962C8B-B14F-4D97-AF65-F5344CB8AC3E}">
        <p14:creationId xmlns:p14="http://schemas.microsoft.com/office/powerpoint/2010/main" val="2607392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58" y="426678"/>
            <a:ext cx="8698341"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Your accounts</a:t>
            </a: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65758" y="1047747"/>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Each club/society has one main account and 3 sub-accounts.</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General Account</a:t>
            </a:r>
          </a:p>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general account is used for paying membership, sponsorship, merchandise and also for any general expenditure.</a:t>
            </a:r>
          </a:p>
          <a:p>
            <a:pPr>
              <a:lnSpc>
                <a:spcPct val="150000"/>
              </a:lnSpc>
            </a:pPr>
            <a:r>
              <a:rPr lang="en-GB" sz="14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Expenditure from the general account must be for items that benefit the whole club/society.</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Dinner</a:t>
            </a:r>
          </a:p>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dinner account is used for Christmas and end of year meals. All money for dinners must be paid into the finance office. The restaurant should issue you with an invoice which can be paid using the dinner account funds.</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Tour</a:t>
            </a:r>
          </a:p>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tour account is used for tours or larger trips away. All money for tours must be paid into the finance office. Any expenditure associated with the tour will be paid out of the tour account. </a:t>
            </a:r>
          </a:p>
          <a:p>
            <a:pPr>
              <a:lnSpc>
                <a:spcPct val="150000"/>
              </a:lnSpc>
            </a:pPr>
            <a:r>
              <a:rPr lang="en-GB" sz="14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D</a:t>
            </a:r>
            <a:r>
              <a:rPr lang="en-GB" sz="14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inner and tour money is kept separate from the general account as it is accepted that not every member of your club/society will attend these events.</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Grant</a:t>
            </a:r>
            <a:endParaRPr lang="en-GB" sz="1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GB" sz="14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Each year you have an opportunity to apply for a grant for your club or society. This money comes directly from the SU and is kept in a separate account for you. You can only spend this money on things that you specified in your grant application.</a:t>
            </a:r>
          </a:p>
        </p:txBody>
      </p:sp>
    </p:spTree>
    <p:extLst>
      <p:ext uri="{BB962C8B-B14F-4D97-AF65-F5344CB8AC3E}">
        <p14:creationId xmlns:p14="http://schemas.microsoft.com/office/powerpoint/2010/main" val="2793411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Paying Money In</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Anyone can pay money into your accounts; it doesn’t have to be one of the mandated persons. All club/society money should be paid into the finance office as soon as possible. </a:t>
            </a: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Do not collect and hold large amounts of cash yourself. You must not use personal bank accounts to collect club/society money.</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Paying in cash</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If you wish to </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 cash in to </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your account you can do so at the finance office. You must fill in an ‘Income Receipt Form’ detailing what it is that you are paying in. Please give an accurate description e.g. hoodie money, match fees, etc. not just ‘money in’. Please also write on the form the account that you would like the money to go into.</a:t>
            </a:r>
          </a:p>
          <a:p>
            <a:pPr>
              <a:lnSpc>
                <a:spcPct val="150000"/>
              </a:lnSpc>
            </a:pP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Paying in cheques</a:t>
            </a:r>
          </a:p>
          <a:p>
            <a:pPr marL="457200" indent="-457200">
              <a:lnSpc>
                <a:spcPct val="150000"/>
              </a:lnSpc>
              <a:buFontTx/>
              <a:buChar char="-"/>
            </a:pP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You can pay in cheques at the finance office. You must fill in an ‘Income Receipt Form’. Please ensure that cheques are made payable to </a:t>
            </a:r>
            <a:r>
              <a:rPr lang="en-GB" sz="16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Aberystwyth University Students’ Union </a:t>
            </a:r>
            <a:r>
              <a:rPr lang="en-GB" sz="16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and not your individual club/society. Cheques made payable to individual clubs/societies will not be accepted by the bank.</a:t>
            </a:r>
          </a:p>
        </p:txBody>
      </p:sp>
    </p:spTree>
    <p:extLst>
      <p:ext uri="{BB962C8B-B14F-4D97-AF65-F5344CB8AC3E}">
        <p14:creationId xmlns:p14="http://schemas.microsoft.com/office/powerpoint/2010/main" val="2254830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65760" y="640412"/>
            <a:ext cx="6922936" cy="8083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Paying Money In</a:t>
            </a:r>
          </a:p>
          <a:p>
            <a:endParaRPr lang="en-GB" sz="38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p:cNvSpPr txBox="1">
            <a:spLocks/>
          </p:cNvSpPr>
          <p:nvPr/>
        </p:nvSpPr>
        <p:spPr>
          <a:xfrm>
            <a:off x="388620" y="1243055"/>
            <a:ext cx="10035540" cy="45540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GB" sz="20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Paying in online</a:t>
            </a:r>
          </a:p>
          <a:p>
            <a:pPr marL="285750" indent="-285750">
              <a:lnSpc>
                <a:spcPct val="150000"/>
              </a:lnSpc>
              <a:buFontTx/>
              <a:buChar char="-"/>
            </a:pPr>
            <a:r>
              <a:rPr lang="en-GB" sz="20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Income can be also be paid in via the SU website. You will need to fill in the online payment request form in order to set up an online payment. You will find the link to this form in the Mandate Training booklet.</a:t>
            </a:r>
          </a:p>
          <a:p>
            <a:pPr marL="285750" indent="-285750">
              <a:lnSpc>
                <a:spcPct val="150000"/>
              </a:lnSpc>
              <a:buFontTx/>
              <a:buChar char="-"/>
            </a:pPr>
            <a:r>
              <a:rPr lang="en-GB" sz="2000" b="1"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online payment request forms can take up to two weeks to process, so please plan ahead to ensure we can meet your requirements.</a:t>
            </a:r>
          </a:p>
          <a:p>
            <a:pPr>
              <a:lnSpc>
                <a:spcPct val="150000"/>
              </a:lnSpc>
            </a:pPr>
            <a:r>
              <a:rPr lang="en-GB" sz="200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It is essential that the full amount payable for all orders is paid into the finance office before any orders are placed.</a:t>
            </a:r>
          </a:p>
        </p:txBody>
      </p:sp>
    </p:spTree>
    <p:extLst>
      <p:ext uri="{BB962C8B-B14F-4D97-AF65-F5344CB8AC3E}">
        <p14:creationId xmlns:p14="http://schemas.microsoft.com/office/powerpoint/2010/main" val="2943232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TotalTime>
  <Words>2118</Words>
  <Application>Microsoft Office PowerPoint</Application>
  <PresentationFormat>Custom</PresentationFormat>
  <Paragraphs>179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Trish McGrath</dc:creator>
  <cp:lastModifiedBy>Rebecca Lucy Blundell [rlb12]</cp:lastModifiedBy>
  <cp:revision>39</cp:revision>
  <dcterms:created xsi:type="dcterms:W3CDTF">2016-08-31T18:13:22Z</dcterms:created>
  <dcterms:modified xsi:type="dcterms:W3CDTF">2017-01-11T15:41:09Z</dcterms:modified>
</cp:coreProperties>
</file>